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146848914" r:id="rId3"/>
    <p:sldId id="2146848934" r:id="rId4"/>
    <p:sldId id="1886" r:id="rId5"/>
    <p:sldId id="2146848922" r:id="rId6"/>
    <p:sldId id="2146848921" r:id="rId7"/>
    <p:sldId id="2146848923" r:id="rId8"/>
    <p:sldId id="2146848924" r:id="rId9"/>
    <p:sldId id="2146848925" r:id="rId10"/>
    <p:sldId id="2146848928" r:id="rId11"/>
    <p:sldId id="2146848937" r:id="rId12"/>
    <p:sldId id="2146848926" r:id="rId13"/>
    <p:sldId id="2146848930" r:id="rId14"/>
    <p:sldId id="2146848935" r:id="rId15"/>
    <p:sldId id="2146848927" r:id="rId16"/>
    <p:sldId id="2146848931" r:id="rId17"/>
    <p:sldId id="2146848929" r:id="rId18"/>
    <p:sldId id="2146848932" r:id="rId19"/>
    <p:sldId id="2146848936" r:id="rId20"/>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1AA9D1-3575-4D79-9D82-FD8BF88EED74}" type="doc">
      <dgm:prSet loTypeId="urn:microsoft.com/office/officeart/2005/8/layout/pyramid1" loCatId="pyramid" qsTypeId="urn:microsoft.com/office/officeart/2005/8/quickstyle/simple1" qsCatId="simple" csTypeId="urn:microsoft.com/office/officeart/2005/8/colors/accent1_2" csCatId="accent1" phldr="1"/>
      <dgm:spPr/>
    </dgm:pt>
    <dgm:pt modelId="{32E7AE3F-95D1-4EF7-96EE-6C16AC6A949A}">
      <dgm:prSet phldrT="[Text]" custT="1"/>
      <dgm:spPr/>
      <dgm:t>
        <a:bodyPr/>
        <a:lstStyle/>
        <a:p>
          <a:endParaRPr lang="en-US" sz="1800" dirty="0"/>
        </a:p>
        <a:p>
          <a:r>
            <a:rPr lang="en-US" sz="1800" dirty="0"/>
            <a:t>Insight</a:t>
          </a:r>
        </a:p>
      </dgm:t>
    </dgm:pt>
    <dgm:pt modelId="{F946F3C6-8830-43E5-A9FC-FB181C9AF600}" type="parTrans" cxnId="{FB33DEF5-131B-4C76-B1FD-E3049691B35E}">
      <dgm:prSet/>
      <dgm:spPr/>
      <dgm:t>
        <a:bodyPr/>
        <a:lstStyle/>
        <a:p>
          <a:endParaRPr lang="en-US" sz="1400"/>
        </a:p>
      </dgm:t>
    </dgm:pt>
    <dgm:pt modelId="{ADBC9ED1-AFAF-462E-A19D-092758087E39}" type="sibTrans" cxnId="{FB33DEF5-131B-4C76-B1FD-E3049691B35E}">
      <dgm:prSet/>
      <dgm:spPr/>
      <dgm:t>
        <a:bodyPr/>
        <a:lstStyle/>
        <a:p>
          <a:endParaRPr lang="en-US" sz="1400"/>
        </a:p>
      </dgm:t>
    </dgm:pt>
    <dgm:pt modelId="{E1749FD9-13EA-42E1-BC0B-026EBF8099E5}">
      <dgm:prSet phldrT="[Text]" custT="1"/>
      <dgm:spPr/>
      <dgm:t>
        <a:bodyPr/>
        <a:lstStyle/>
        <a:p>
          <a:r>
            <a:rPr lang="en-US" sz="1800" dirty="0"/>
            <a:t>Information</a:t>
          </a:r>
        </a:p>
      </dgm:t>
    </dgm:pt>
    <dgm:pt modelId="{6879F529-ACA9-46B3-8668-AA79928B2CDA}" type="parTrans" cxnId="{94F049BA-36D6-45A0-9D83-4B1A02341436}">
      <dgm:prSet/>
      <dgm:spPr/>
      <dgm:t>
        <a:bodyPr/>
        <a:lstStyle/>
        <a:p>
          <a:endParaRPr lang="en-US" sz="1400"/>
        </a:p>
      </dgm:t>
    </dgm:pt>
    <dgm:pt modelId="{60CD55F0-4FB1-4C51-8793-0F670D5425BD}" type="sibTrans" cxnId="{94F049BA-36D6-45A0-9D83-4B1A02341436}">
      <dgm:prSet/>
      <dgm:spPr/>
      <dgm:t>
        <a:bodyPr/>
        <a:lstStyle/>
        <a:p>
          <a:endParaRPr lang="en-US" sz="1400"/>
        </a:p>
      </dgm:t>
    </dgm:pt>
    <dgm:pt modelId="{1BBA0484-44E9-4907-BD86-64241E288908}">
      <dgm:prSet phldrT="[Text]" custT="1"/>
      <dgm:spPr/>
      <dgm:t>
        <a:bodyPr/>
        <a:lstStyle/>
        <a:p>
          <a:r>
            <a:rPr lang="en-US" sz="1800" dirty="0"/>
            <a:t>Data</a:t>
          </a:r>
        </a:p>
      </dgm:t>
    </dgm:pt>
    <dgm:pt modelId="{C1985693-A86B-4B12-9029-5DCB3427CCDA}" type="parTrans" cxnId="{B8C2BABB-C6E5-43C1-8431-9E0C3DE23A13}">
      <dgm:prSet/>
      <dgm:spPr/>
      <dgm:t>
        <a:bodyPr/>
        <a:lstStyle/>
        <a:p>
          <a:endParaRPr lang="en-US" sz="1400"/>
        </a:p>
      </dgm:t>
    </dgm:pt>
    <dgm:pt modelId="{F0906A2D-EBE8-4256-A00B-BD2EA8E1981C}" type="sibTrans" cxnId="{B8C2BABB-C6E5-43C1-8431-9E0C3DE23A13}">
      <dgm:prSet/>
      <dgm:spPr/>
      <dgm:t>
        <a:bodyPr/>
        <a:lstStyle/>
        <a:p>
          <a:endParaRPr lang="en-US" sz="1400"/>
        </a:p>
      </dgm:t>
    </dgm:pt>
    <dgm:pt modelId="{DB099C36-802B-49E9-93D1-AD80285F3803}" type="pres">
      <dgm:prSet presAssocID="{D91AA9D1-3575-4D79-9D82-FD8BF88EED74}" presName="Name0" presStyleCnt="0">
        <dgm:presLayoutVars>
          <dgm:dir/>
          <dgm:animLvl val="lvl"/>
          <dgm:resizeHandles val="exact"/>
        </dgm:presLayoutVars>
      </dgm:prSet>
      <dgm:spPr/>
    </dgm:pt>
    <dgm:pt modelId="{CE578131-BFFA-408A-AA5F-E3118F880D8A}" type="pres">
      <dgm:prSet presAssocID="{32E7AE3F-95D1-4EF7-96EE-6C16AC6A949A}" presName="Name8" presStyleCnt="0"/>
      <dgm:spPr/>
    </dgm:pt>
    <dgm:pt modelId="{38D35759-F2E7-4F35-BC56-1AEA7242BAB8}" type="pres">
      <dgm:prSet presAssocID="{32E7AE3F-95D1-4EF7-96EE-6C16AC6A949A}" presName="level" presStyleLbl="node1" presStyleIdx="0" presStyleCnt="3">
        <dgm:presLayoutVars>
          <dgm:chMax val="1"/>
          <dgm:bulletEnabled val="1"/>
        </dgm:presLayoutVars>
      </dgm:prSet>
      <dgm:spPr/>
    </dgm:pt>
    <dgm:pt modelId="{C5706B3F-30C6-47F3-8E65-33FA85DA7CEA}" type="pres">
      <dgm:prSet presAssocID="{32E7AE3F-95D1-4EF7-96EE-6C16AC6A949A}" presName="levelTx" presStyleLbl="revTx" presStyleIdx="0" presStyleCnt="0">
        <dgm:presLayoutVars>
          <dgm:chMax val="1"/>
          <dgm:bulletEnabled val="1"/>
        </dgm:presLayoutVars>
      </dgm:prSet>
      <dgm:spPr/>
    </dgm:pt>
    <dgm:pt modelId="{B65103F2-09DE-4D3A-AE67-89CB77DE0F18}" type="pres">
      <dgm:prSet presAssocID="{E1749FD9-13EA-42E1-BC0B-026EBF8099E5}" presName="Name8" presStyleCnt="0"/>
      <dgm:spPr/>
    </dgm:pt>
    <dgm:pt modelId="{B681A4C3-7633-4FEE-A85C-30F155023D8C}" type="pres">
      <dgm:prSet presAssocID="{E1749FD9-13EA-42E1-BC0B-026EBF8099E5}" presName="level" presStyleLbl="node1" presStyleIdx="1" presStyleCnt="3">
        <dgm:presLayoutVars>
          <dgm:chMax val="1"/>
          <dgm:bulletEnabled val="1"/>
        </dgm:presLayoutVars>
      </dgm:prSet>
      <dgm:spPr/>
    </dgm:pt>
    <dgm:pt modelId="{16FBDB5B-1E7C-4A86-A397-A5AA7C01A4DC}" type="pres">
      <dgm:prSet presAssocID="{E1749FD9-13EA-42E1-BC0B-026EBF8099E5}" presName="levelTx" presStyleLbl="revTx" presStyleIdx="0" presStyleCnt="0">
        <dgm:presLayoutVars>
          <dgm:chMax val="1"/>
          <dgm:bulletEnabled val="1"/>
        </dgm:presLayoutVars>
      </dgm:prSet>
      <dgm:spPr/>
    </dgm:pt>
    <dgm:pt modelId="{C16639E4-8BC1-45EF-80F9-72FD7488D674}" type="pres">
      <dgm:prSet presAssocID="{1BBA0484-44E9-4907-BD86-64241E288908}" presName="Name8" presStyleCnt="0"/>
      <dgm:spPr/>
    </dgm:pt>
    <dgm:pt modelId="{0921C545-5643-453A-A006-90B504AF3EA6}" type="pres">
      <dgm:prSet presAssocID="{1BBA0484-44E9-4907-BD86-64241E288908}" presName="level" presStyleLbl="node1" presStyleIdx="2" presStyleCnt="3">
        <dgm:presLayoutVars>
          <dgm:chMax val="1"/>
          <dgm:bulletEnabled val="1"/>
        </dgm:presLayoutVars>
      </dgm:prSet>
      <dgm:spPr/>
    </dgm:pt>
    <dgm:pt modelId="{930A553B-7D27-4476-B3E7-7450096773DC}" type="pres">
      <dgm:prSet presAssocID="{1BBA0484-44E9-4907-BD86-64241E288908}" presName="levelTx" presStyleLbl="revTx" presStyleIdx="0" presStyleCnt="0">
        <dgm:presLayoutVars>
          <dgm:chMax val="1"/>
          <dgm:bulletEnabled val="1"/>
        </dgm:presLayoutVars>
      </dgm:prSet>
      <dgm:spPr/>
    </dgm:pt>
  </dgm:ptLst>
  <dgm:cxnLst>
    <dgm:cxn modelId="{4726E906-E80C-4720-A76E-D2EB248A93CD}" type="presOf" srcId="{1BBA0484-44E9-4907-BD86-64241E288908}" destId="{930A553B-7D27-4476-B3E7-7450096773DC}" srcOrd="1" destOrd="0" presId="urn:microsoft.com/office/officeart/2005/8/layout/pyramid1"/>
    <dgm:cxn modelId="{9BC06E07-1A67-4BB5-B200-FE139F16E570}" type="presOf" srcId="{32E7AE3F-95D1-4EF7-96EE-6C16AC6A949A}" destId="{38D35759-F2E7-4F35-BC56-1AEA7242BAB8}" srcOrd="0" destOrd="0" presId="urn:microsoft.com/office/officeart/2005/8/layout/pyramid1"/>
    <dgm:cxn modelId="{7847BE68-D443-424D-B5B7-41EACA3CF183}" type="presOf" srcId="{E1749FD9-13EA-42E1-BC0B-026EBF8099E5}" destId="{B681A4C3-7633-4FEE-A85C-30F155023D8C}" srcOrd="0" destOrd="0" presId="urn:microsoft.com/office/officeart/2005/8/layout/pyramid1"/>
    <dgm:cxn modelId="{3F2EF186-B0FE-4081-A824-5BB6D229568A}" type="presOf" srcId="{32E7AE3F-95D1-4EF7-96EE-6C16AC6A949A}" destId="{C5706B3F-30C6-47F3-8E65-33FA85DA7CEA}" srcOrd="1" destOrd="0" presId="urn:microsoft.com/office/officeart/2005/8/layout/pyramid1"/>
    <dgm:cxn modelId="{53C8ACA1-120A-4086-9C23-0910CEBD2250}" type="presOf" srcId="{E1749FD9-13EA-42E1-BC0B-026EBF8099E5}" destId="{16FBDB5B-1E7C-4A86-A397-A5AA7C01A4DC}" srcOrd="1" destOrd="0" presId="urn:microsoft.com/office/officeart/2005/8/layout/pyramid1"/>
    <dgm:cxn modelId="{94F049BA-36D6-45A0-9D83-4B1A02341436}" srcId="{D91AA9D1-3575-4D79-9D82-FD8BF88EED74}" destId="{E1749FD9-13EA-42E1-BC0B-026EBF8099E5}" srcOrd="1" destOrd="0" parTransId="{6879F529-ACA9-46B3-8668-AA79928B2CDA}" sibTransId="{60CD55F0-4FB1-4C51-8793-0F670D5425BD}"/>
    <dgm:cxn modelId="{B8C2BABB-C6E5-43C1-8431-9E0C3DE23A13}" srcId="{D91AA9D1-3575-4D79-9D82-FD8BF88EED74}" destId="{1BBA0484-44E9-4907-BD86-64241E288908}" srcOrd="2" destOrd="0" parTransId="{C1985693-A86B-4B12-9029-5DCB3427CCDA}" sibTransId="{F0906A2D-EBE8-4256-A00B-BD2EA8E1981C}"/>
    <dgm:cxn modelId="{A6EB3DBF-E54B-4A16-946F-C2D80B1897B3}" type="presOf" srcId="{D91AA9D1-3575-4D79-9D82-FD8BF88EED74}" destId="{DB099C36-802B-49E9-93D1-AD80285F3803}" srcOrd="0" destOrd="0" presId="urn:microsoft.com/office/officeart/2005/8/layout/pyramid1"/>
    <dgm:cxn modelId="{4A4BA7F3-971E-431E-8FBC-70A9D28A5687}" type="presOf" srcId="{1BBA0484-44E9-4907-BD86-64241E288908}" destId="{0921C545-5643-453A-A006-90B504AF3EA6}" srcOrd="0" destOrd="0" presId="urn:microsoft.com/office/officeart/2005/8/layout/pyramid1"/>
    <dgm:cxn modelId="{FB33DEF5-131B-4C76-B1FD-E3049691B35E}" srcId="{D91AA9D1-3575-4D79-9D82-FD8BF88EED74}" destId="{32E7AE3F-95D1-4EF7-96EE-6C16AC6A949A}" srcOrd="0" destOrd="0" parTransId="{F946F3C6-8830-43E5-A9FC-FB181C9AF600}" sibTransId="{ADBC9ED1-AFAF-462E-A19D-092758087E39}"/>
    <dgm:cxn modelId="{81B90A1F-8D54-4A75-B369-6C2C1D718FE5}" type="presParOf" srcId="{DB099C36-802B-49E9-93D1-AD80285F3803}" destId="{CE578131-BFFA-408A-AA5F-E3118F880D8A}" srcOrd="0" destOrd="0" presId="urn:microsoft.com/office/officeart/2005/8/layout/pyramid1"/>
    <dgm:cxn modelId="{9AEE8A7C-3D8D-4AEF-9D90-4FF3A1645986}" type="presParOf" srcId="{CE578131-BFFA-408A-AA5F-E3118F880D8A}" destId="{38D35759-F2E7-4F35-BC56-1AEA7242BAB8}" srcOrd="0" destOrd="0" presId="urn:microsoft.com/office/officeart/2005/8/layout/pyramid1"/>
    <dgm:cxn modelId="{72CF1BE3-3362-4F4F-8795-3D43C29CA959}" type="presParOf" srcId="{CE578131-BFFA-408A-AA5F-E3118F880D8A}" destId="{C5706B3F-30C6-47F3-8E65-33FA85DA7CEA}" srcOrd="1" destOrd="0" presId="urn:microsoft.com/office/officeart/2005/8/layout/pyramid1"/>
    <dgm:cxn modelId="{52DA6E2C-2DE1-4DFB-B159-31E7173068CA}" type="presParOf" srcId="{DB099C36-802B-49E9-93D1-AD80285F3803}" destId="{B65103F2-09DE-4D3A-AE67-89CB77DE0F18}" srcOrd="1" destOrd="0" presId="urn:microsoft.com/office/officeart/2005/8/layout/pyramid1"/>
    <dgm:cxn modelId="{04621547-1E2B-4242-85AE-C89C188A7E32}" type="presParOf" srcId="{B65103F2-09DE-4D3A-AE67-89CB77DE0F18}" destId="{B681A4C3-7633-4FEE-A85C-30F155023D8C}" srcOrd="0" destOrd="0" presId="urn:microsoft.com/office/officeart/2005/8/layout/pyramid1"/>
    <dgm:cxn modelId="{CF3B5205-56B3-4F30-A893-C0423C7F0787}" type="presParOf" srcId="{B65103F2-09DE-4D3A-AE67-89CB77DE0F18}" destId="{16FBDB5B-1E7C-4A86-A397-A5AA7C01A4DC}" srcOrd="1" destOrd="0" presId="urn:microsoft.com/office/officeart/2005/8/layout/pyramid1"/>
    <dgm:cxn modelId="{552B8A43-AE64-4054-B03A-18B496714FF0}" type="presParOf" srcId="{DB099C36-802B-49E9-93D1-AD80285F3803}" destId="{C16639E4-8BC1-45EF-80F9-72FD7488D674}" srcOrd="2" destOrd="0" presId="urn:microsoft.com/office/officeart/2005/8/layout/pyramid1"/>
    <dgm:cxn modelId="{63198FF4-33C1-4AC1-966D-A49A81B5EAC9}" type="presParOf" srcId="{C16639E4-8BC1-45EF-80F9-72FD7488D674}" destId="{0921C545-5643-453A-A006-90B504AF3EA6}" srcOrd="0" destOrd="0" presId="urn:microsoft.com/office/officeart/2005/8/layout/pyramid1"/>
    <dgm:cxn modelId="{EF52F1D0-9E1D-4C2F-A422-D9AAA1A89F71}" type="presParOf" srcId="{C16639E4-8BC1-45EF-80F9-72FD7488D674}" destId="{930A553B-7D27-4476-B3E7-7450096773DC}"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35759-F2E7-4F35-BC56-1AEA7242BAB8}">
      <dsp:nvSpPr>
        <dsp:cNvPr id="0" name=""/>
        <dsp:cNvSpPr/>
      </dsp:nvSpPr>
      <dsp:spPr>
        <a:xfrm>
          <a:off x="1097982" y="0"/>
          <a:ext cx="1097982" cy="937622"/>
        </a:xfrm>
        <a:prstGeom prst="trapezoid">
          <a:avLst>
            <a:gd name="adj" fmla="val 585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Insight</a:t>
          </a:r>
        </a:p>
      </dsp:txBody>
      <dsp:txXfrm>
        <a:off x="1097982" y="0"/>
        <a:ext cx="1097982" cy="937622"/>
      </dsp:txXfrm>
    </dsp:sp>
    <dsp:sp modelId="{B681A4C3-7633-4FEE-A85C-30F155023D8C}">
      <dsp:nvSpPr>
        <dsp:cNvPr id="0" name=""/>
        <dsp:cNvSpPr/>
      </dsp:nvSpPr>
      <dsp:spPr>
        <a:xfrm>
          <a:off x="548991" y="937622"/>
          <a:ext cx="2195965" cy="937622"/>
        </a:xfrm>
        <a:prstGeom prst="trapezoid">
          <a:avLst>
            <a:gd name="adj" fmla="val 585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Information</a:t>
          </a:r>
        </a:p>
      </dsp:txBody>
      <dsp:txXfrm>
        <a:off x="933285" y="937622"/>
        <a:ext cx="1427377" cy="937622"/>
      </dsp:txXfrm>
    </dsp:sp>
    <dsp:sp modelId="{0921C545-5643-453A-A006-90B504AF3EA6}">
      <dsp:nvSpPr>
        <dsp:cNvPr id="0" name=""/>
        <dsp:cNvSpPr/>
      </dsp:nvSpPr>
      <dsp:spPr>
        <a:xfrm>
          <a:off x="0" y="1875245"/>
          <a:ext cx="3293948" cy="937622"/>
        </a:xfrm>
        <a:prstGeom prst="trapezoid">
          <a:avLst>
            <a:gd name="adj" fmla="val 585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Data</a:t>
          </a:r>
        </a:p>
      </dsp:txBody>
      <dsp:txXfrm>
        <a:off x="576440" y="1875245"/>
        <a:ext cx="2141066" cy="9376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4046" tIns="47023" rIns="94046" bIns="47023" rtlCol="0"/>
          <a:lstStyle>
            <a:lvl1pPr algn="l">
              <a:defRPr sz="1200"/>
            </a:lvl1pPr>
          </a:lstStyle>
          <a:p>
            <a:endParaRPr lang="en-GB" dirty="0"/>
          </a:p>
        </p:txBody>
      </p:sp>
      <p:sp>
        <p:nvSpPr>
          <p:cNvPr id="3" name="Date Placeholder 2"/>
          <p:cNvSpPr>
            <a:spLocks noGrp="1"/>
          </p:cNvSpPr>
          <p:nvPr>
            <p:ph type="dt" idx="1"/>
          </p:nvPr>
        </p:nvSpPr>
        <p:spPr>
          <a:xfrm>
            <a:off x="3894505" y="0"/>
            <a:ext cx="2979367" cy="501879"/>
          </a:xfrm>
          <a:prstGeom prst="rect">
            <a:avLst/>
          </a:prstGeom>
        </p:spPr>
        <p:txBody>
          <a:bodyPr vert="horz" lIns="94046" tIns="47023" rIns="94046" bIns="47023" rtlCol="0"/>
          <a:lstStyle>
            <a:lvl1pPr algn="r">
              <a:defRPr sz="1200"/>
            </a:lvl1pPr>
          </a:lstStyle>
          <a:p>
            <a:fld id="{FE417F26-18A3-44A6-8C24-BEE39AE05073}" type="datetimeFigureOut">
              <a:rPr lang="en-GB" smtClean="0"/>
              <a:t>15/11/2021</a:t>
            </a:fld>
            <a:endParaRPr lang="en-GB" dirty="0"/>
          </a:p>
        </p:txBody>
      </p:sp>
      <p:sp>
        <p:nvSpPr>
          <p:cNvPr id="4" name="Slide Image Placeholder 3"/>
          <p:cNvSpPr>
            <a:spLocks noGrp="1" noRot="1" noChangeAspect="1"/>
          </p:cNvSpPr>
          <p:nvPr>
            <p:ph type="sldImg" idx="2"/>
          </p:nvPr>
        </p:nvSpPr>
        <p:spPr>
          <a:xfrm>
            <a:off x="436563" y="1250950"/>
            <a:ext cx="6002337" cy="3376613"/>
          </a:xfrm>
          <a:prstGeom prst="rect">
            <a:avLst/>
          </a:prstGeom>
          <a:noFill/>
          <a:ln w="12700">
            <a:solidFill>
              <a:prstClr val="black"/>
            </a:solidFill>
          </a:ln>
        </p:spPr>
        <p:txBody>
          <a:bodyPr vert="horz" lIns="94046" tIns="47023" rIns="94046" bIns="47023" rtlCol="0" anchor="ctr"/>
          <a:lstStyle/>
          <a:p>
            <a:endParaRPr lang="en-GB" dirty="0"/>
          </a:p>
        </p:txBody>
      </p:sp>
      <p:sp>
        <p:nvSpPr>
          <p:cNvPr id="5" name="Notes Placeholder 4"/>
          <p:cNvSpPr>
            <a:spLocks noGrp="1"/>
          </p:cNvSpPr>
          <p:nvPr>
            <p:ph type="body" sz="quarter" idx="3"/>
          </p:nvPr>
        </p:nvSpPr>
        <p:spPr>
          <a:xfrm>
            <a:off x="687547" y="4813867"/>
            <a:ext cx="5500370" cy="3938617"/>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79367" cy="501878"/>
          </a:xfrm>
          <a:prstGeom prst="rect">
            <a:avLst/>
          </a:prstGeom>
        </p:spPr>
        <p:txBody>
          <a:bodyPr vert="horz" lIns="94046" tIns="47023" rIns="94046" bIns="4702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4046" tIns="47023" rIns="94046" bIns="47023" rtlCol="0" anchor="b"/>
          <a:lstStyle>
            <a:lvl1pPr algn="r">
              <a:defRPr sz="1200"/>
            </a:lvl1pPr>
          </a:lstStyle>
          <a:p>
            <a:fld id="{8424C325-32A5-4DE5-B5B2-BF3C7680F1DB}" type="slidenum">
              <a:rPr lang="en-GB" smtClean="0"/>
              <a:t>‹#›</a:t>
            </a:fld>
            <a:endParaRPr lang="en-GB" dirty="0"/>
          </a:p>
        </p:txBody>
      </p:sp>
    </p:spTree>
    <p:extLst>
      <p:ext uri="{BB962C8B-B14F-4D97-AF65-F5344CB8AC3E}">
        <p14:creationId xmlns:p14="http://schemas.microsoft.com/office/powerpoint/2010/main" val="131838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nowflak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1</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377197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11</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331293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12</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212897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14</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60824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15</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104550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16</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356971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17</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282062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2</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8234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Being able to gather, visualize, and act on real-time information about facilities or processes is one of the greatest benefits of intelligent twins. It can help businesses optimize their operations, it can make it safer to increase autonomy, and more. But analyzing real-time data at this scale and speed is a challenge – it’s not uncommon for enterprises to invest in the IoT devices and sensors they need, but then struggle to fully utilize all the data those devices generate. Luckily, cloud-based services and platforms are emerging that can help bridge the gap. Snowflake, for instance, offers data warehousing as a service, which can load continuously generated real-time data, can digest semi-structured data, and requires no manual effort. </a:t>
            </a:r>
          </a:p>
          <a:p>
            <a:endParaRPr lang="en-US" dirty="0"/>
          </a:p>
          <a:p>
            <a:pPr lvl="0"/>
            <a:endParaRPr lang="en-US" dirty="0"/>
          </a:p>
          <a:p>
            <a:pPr lvl="0"/>
            <a:r>
              <a:rPr lang="en-US" b="1" dirty="0"/>
              <a:t>Trend: </a:t>
            </a:r>
            <a:r>
              <a:rPr lang="en-US" dirty="0"/>
              <a:t>Mirrored World </a:t>
            </a:r>
          </a:p>
          <a:p>
            <a:r>
              <a:rPr lang="en-US" b="1" dirty="0"/>
              <a:t>Topics: </a:t>
            </a:r>
            <a:r>
              <a:rPr lang="en-US" dirty="0"/>
              <a:t>data, IoT, cloud, software &amp; platforms, North America </a:t>
            </a:r>
            <a:endParaRPr lang="en-US" b="1" dirty="0"/>
          </a:p>
          <a:p>
            <a:r>
              <a:rPr lang="en-US" b="1" dirty="0"/>
              <a:t>Source:</a:t>
            </a:r>
          </a:p>
          <a:p>
            <a:r>
              <a:rPr lang="en-US" u="sng" dirty="0">
                <a:hlinkClick r:id="rId3"/>
              </a:rPr>
              <a:t>https://www.snowflake.com/</a:t>
            </a:r>
            <a:endParaRPr lang="en-US" dirty="0"/>
          </a:p>
          <a:p>
            <a:endParaRPr lang="en-US" dirty="0"/>
          </a:p>
        </p:txBody>
      </p:sp>
    </p:spTree>
    <p:extLst>
      <p:ext uri="{BB962C8B-B14F-4D97-AF65-F5344CB8AC3E}">
        <p14:creationId xmlns:p14="http://schemas.microsoft.com/office/powerpoint/2010/main" val="132796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4</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391484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5</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298420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6</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202884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7</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153486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8</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137214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you’re getting your first pair of glasses. Your eyesight has been changing slowly – too slowly for you to really notice what’s happening – and then you put that first pair on, and suddenly reading the menu at a coffee shop or the whiteboard at school is easy. When you go outside, every leaf on every tree is sharp and in focus. You can see details around you that you hadn’t even </a:t>
            </a:r>
            <a:r>
              <a:rPr lang="en-US" i="1" dirty="0"/>
              <a:t>known</a:t>
            </a:r>
            <a:r>
              <a:rPr lang="en-US" dirty="0"/>
              <a:t> you were missing. </a:t>
            </a:r>
          </a:p>
          <a:p>
            <a:r>
              <a:rPr lang="en-US" dirty="0"/>
              <a:t> </a:t>
            </a:r>
          </a:p>
          <a:p>
            <a:r>
              <a:rPr lang="en-US" dirty="0"/>
              <a:t>For a lot of businesses, last year was like that new pair of glasses. The pandemic was a </a:t>
            </a:r>
            <a:r>
              <a:rPr lang="en-US" b="1" dirty="0"/>
              <a:t>moment of truth</a:t>
            </a:r>
            <a:r>
              <a:rPr lang="en-US" dirty="0"/>
              <a:t>, forcing enterprises to look at themselves through a different lens. It tested businesses in unexpected ways, it raised the bar for how adaptable and how innovative they needed to be, and it revealed vulnerabilities they had largely been able to ignore before. From inflexible work arrangements, to fragile supply chains, to untrustworthy information, COVID-19 showed businesses the limitations of how they have been operating. </a:t>
            </a:r>
          </a:p>
          <a:p>
            <a:r>
              <a:rPr lang="en-US" dirty="0"/>
              <a:t> </a:t>
            </a:r>
          </a:p>
          <a:p>
            <a:r>
              <a:rPr lang="en-US" dirty="0"/>
              <a:t>And in response, businesses across every industry have begun a journey to reinvention. They dramatically accelerated their digital transformation timelines, compressing plans for the next decade into the next two or three years. To keep employees working and meet rapidly changing customer needs, they pivoted faster than many previously thought they could.</a:t>
            </a:r>
          </a:p>
          <a:p>
            <a:r>
              <a:rPr lang="en-US" dirty="0"/>
              <a:t> </a:t>
            </a:r>
          </a:p>
          <a:p>
            <a:pPr marL="176336" indent="-176336">
              <a:buFont typeface="Arial" panose="020B0604020202020204" pitchFamily="34" charset="0"/>
              <a:buChar char="•"/>
            </a:pPr>
            <a:r>
              <a:rPr lang="en-US" dirty="0"/>
              <a:t>In just a few weeks at the beginning of the pandemic, the UK’s National Health Service rolled Microsoft Teams out to 1.2 million employees.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When fewer customers could go for test drives, Ford created 10 interactive augmented reality videos for its new electric Mustang Mach-E, so people could get a true feel for the car remotely.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The Geisinger Health System accelerated its investments in API modernization and microservices, gaining the agility and scalability they needed to seamlessly move to remote visits, double their remote workforce, and build a digital screening system and dashboard to let administrators do things like view real-time patient population data, reduce waits, and ensure social distancing. </a:t>
            </a:r>
          </a:p>
          <a:p>
            <a:pPr marL="176336" indent="-176336">
              <a:buFont typeface="Arial" panose="020B0604020202020204" pitchFamily="34" charset="0"/>
              <a:buChar char="•"/>
            </a:pPr>
            <a:endParaRPr lang="en-US" dirty="0"/>
          </a:p>
          <a:p>
            <a:r>
              <a:rPr lang="en-US" dirty="0"/>
              <a:t>So, after a year of rapid transformation, what are we left with? </a:t>
            </a:r>
          </a:p>
          <a:p>
            <a:pPr marL="176336" indent="-176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40460">
              <a:defRPr/>
            </a:pPr>
            <a:fld id="{436E8A87-18DA-4CCE-A8C2-BDBC489258C6}" type="slidenum">
              <a:rPr lang="en-US">
                <a:solidFill>
                  <a:prstClr val="black"/>
                </a:solidFill>
                <a:latin typeface="Graphik" panose="020B0503030202060203" pitchFamily="34" charset="0"/>
              </a:rPr>
              <a:pPr defTabSz="940460">
                <a:defRPr/>
              </a:pPr>
              <a:t>9</a:t>
            </a:fld>
            <a:endParaRPr lang="en-US" dirty="0">
              <a:solidFill>
                <a:prstClr val="black"/>
              </a:solidFill>
              <a:latin typeface="Graphik" panose="020B0503030202060203" pitchFamily="34" charset="0"/>
            </a:endParaRPr>
          </a:p>
        </p:txBody>
      </p:sp>
    </p:spTree>
    <p:extLst>
      <p:ext uri="{BB962C8B-B14F-4D97-AF65-F5344CB8AC3E}">
        <p14:creationId xmlns:p14="http://schemas.microsoft.com/office/powerpoint/2010/main" val="331047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F807-466E-406F-8694-A62BD3FBA2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C26AE8-954C-4A2E-BBA6-CF0D159B0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0B512A-D85F-484D-B568-9090415E2BDE}"/>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5" name="Footer Placeholder 4">
            <a:extLst>
              <a:ext uri="{FF2B5EF4-FFF2-40B4-BE49-F238E27FC236}">
                <a16:creationId xmlns:a16="http://schemas.microsoft.com/office/drawing/2014/main" id="{71F089AD-ABE2-4B3F-91E6-A1260D87A2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2D098B-E62F-4843-BB3B-D35299DED851}"/>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328523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361B-A3D1-412A-87D7-B9FCA54861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AA72D7-A263-4B59-BC32-715AE3D233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EE9BEC-D779-493D-A6AC-5591E52B7D93}"/>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5" name="Footer Placeholder 4">
            <a:extLst>
              <a:ext uri="{FF2B5EF4-FFF2-40B4-BE49-F238E27FC236}">
                <a16:creationId xmlns:a16="http://schemas.microsoft.com/office/drawing/2014/main" id="{53F89A5C-428E-4660-98AC-23484C7817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A60B6F1-DF87-4257-BA00-823177CC392C}"/>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273995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7BB91D-E5DA-4298-BFCE-2BA6B2E055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76D413-DB1E-41E0-A7DF-8F36311133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CAB09B-78A9-4734-9FC3-ECEA2125D83E}"/>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5" name="Footer Placeholder 4">
            <a:extLst>
              <a:ext uri="{FF2B5EF4-FFF2-40B4-BE49-F238E27FC236}">
                <a16:creationId xmlns:a16="http://schemas.microsoft.com/office/drawing/2014/main" id="{DC61672F-2C03-45F3-A350-275A1DBFF7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362A73-C111-45AE-9791-8CB46B0B63E9}"/>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196877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and Image 1">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a:solidFill>
                  <a:schemeClr val="accent1"/>
                </a:solidFill>
                <a:latin typeface="GT Sectra Fine" panose="00000500000000000000" pitchFamily="50"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dirty="0"/>
              <a:t>Place sub-headline here in GT </a:t>
            </a:r>
            <a:r>
              <a:rPr lang="en-US" dirty="0" err="1"/>
              <a:t>Sectra</a:t>
            </a:r>
            <a:r>
              <a:rPr lang="en-US" dirty="0"/>
              <a:t> Fine, indent for other levels</a:t>
            </a:r>
          </a:p>
          <a:p>
            <a:pPr lvl="1"/>
            <a:r>
              <a:rPr lang="en-US" dirty="0"/>
              <a:t>Second level (text 18pt)</a:t>
            </a:r>
          </a:p>
          <a:p>
            <a:pPr lvl="2"/>
            <a:r>
              <a:rPr lang="en-US" dirty="0"/>
              <a:t>Third level bullet (bullet 18pt)</a:t>
            </a:r>
          </a:p>
          <a:p>
            <a:pPr lvl="3"/>
            <a:r>
              <a:rPr lang="en-US" dirty="0"/>
              <a:t>Fourth level bullet (bullet 16pt)</a:t>
            </a:r>
          </a:p>
          <a:p>
            <a:pPr lvl="4"/>
            <a:r>
              <a:rPr lang="en-US" dirty="0"/>
              <a:t>Fifth level bullet (bullet 16pt)</a:t>
            </a:r>
          </a:p>
        </p:txBody>
      </p:sp>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6000" y="1"/>
            <a:ext cx="6096000" cy="6857999"/>
          </a:xfrm>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Add image, then ‘Send to Back’</a:t>
            </a:r>
            <a:endParaRPr lang="en-US" dirty="0"/>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dirty="0"/>
              <a:t>Place headline here (36pt, min 30pt)</a:t>
            </a:r>
            <a:endParaRPr lang="en-US" dirty="0"/>
          </a:p>
        </p:txBody>
      </p:sp>
    </p:spTree>
    <p:extLst>
      <p:ext uri="{BB962C8B-B14F-4D97-AF65-F5344CB8AC3E}">
        <p14:creationId xmlns:p14="http://schemas.microsoft.com/office/powerpoint/2010/main" val="26752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Greetings Slide - G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1570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204A-36A6-5444-96F3-41C805523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1D18DF-8549-FD41-8B0B-7E2603B11C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18A25B-FC51-B24C-BD3E-CEE2A6BBB4F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8600699-2C9E-8B47-9E1D-FAE1BD84CC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C3AAC5-9F58-C142-A293-8AAFF1E19544}"/>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1201607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38BD-F568-FA42-9738-A3E0F041D3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7DC75-5289-644C-AD54-E74DD20E4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ABB87-4EC6-E84D-BF5F-2601B6A6D04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ED973FE-7ECB-2042-8D79-CA4247A3BD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CB42B3-4F8C-E547-863E-FB2A00109711}"/>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253056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4CEE-18D0-9141-A400-31FDBF988C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E4E4EE-8FAF-5149-9766-3B43DC423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51B53C-58DD-4244-8B2C-92503A62CE2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4C49147-D907-A14E-B787-47089B4AB5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F70971-ED83-E34B-AF91-25AAB6F9850B}"/>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1518054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9D36-D992-F641-AE53-4D9711E30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57A1F-3D20-0548-8A40-4A64C35F89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55D120-FE5E-2E48-BBA7-E506E46FFA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E10FB-99BE-694B-95B4-633E6F386B9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2A32484-3B1E-424D-91A6-972A049829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5C5962-393B-C145-BDA0-9F6328C1E556}"/>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2678567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E0CA-6BB0-3944-A6C2-B4F8B6E35A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9ED9DF-2475-7841-A242-B712438E9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FC9E94-486E-5C49-802A-3961F352E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B833A1-A647-C54E-8EF5-7F440F9A54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0A1502-1689-7742-8867-239DD2CD32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74514F-33FD-DA4E-B5A0-789F48E9B12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DDE126A-55B6-0F4A-B7A9-C835531619B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062303-1104-164D-A9C5-B64D37E87F4A}"/>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3031875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78E8-4C51-CF45-9AE8-F13627332A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F811A9-6D4A-814F-A4D9-6519CC999FB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720AF9D-F275-9247-B32F-0901974AAE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6609A9-1B08-6F4B-8AC6-FB6413FDCC9D}"/>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171292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9432-0E4A-4258-93B2-FA08334831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CDEFC7-337F-422C-B930-F2556F81A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9F8072-9196-49D6-9CF2-9EA141ECFCF9}"/>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5" name="Footer Placeholder 4">
            <a:extLst>
              <a:ext uri="{FF2B5EF4-FFF2-40B4-BE49-F238E27FC236}">
                <a16:creationId xmlns:a16="http://schemas.microsoft.com/office/drawing/2014/main" id="{08A92859-455D-400F-ACFD-A136C14E67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326A096-A5D6-4152-93C8-A5228E83095C}"/>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1066441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7CA83-3CCD-BD4C-9BB3-8F98ACA1B8B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4F45FC2-06A2-4147-9904-BDDE30C8720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80D7AE-B26F-5B4A-A53C-261FC9E27234}"/>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2600685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2EAB-8D59-2349-A2C5-BB79DA8A6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82D091-E50D-0D44-95AF-F7C0308F9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E0CAA1-5873-4F40-9A17-98B712052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D0E4A-18A4-D241-8479-36A7A63BF14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927866F-2630-8F41-90A8-C44A713E7C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6E869A-AAE2-D64B-BC9F-2B0260D373F6}"/>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2075479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1889-43DC-5F40-94E9-48B92E953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22995-EE94-E947-A671-5A3CAED6D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7CBB30C-22FC-FB40-A3FF-6125650D6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A84D4-5655-EF43-A8DE-B8E7280DE91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9EC9B2B-CBE3-524D-AA93-E19DD22640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32ABBB-091F-3F4F-92CA-DD2F24926177}"/>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2451910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9CEC-EAF6-3043-9931-61897C4C99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44D22-AAC6-0D4C-B755-2BB43BDE78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A1965-94A0-3C4E-8955-B6A1F60585B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4927F19-A242-2B45-ABB4-EC4F57C71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317283-F49C-8040-A340-0A21385E013A}"/>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2434652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BFAF6-9968-8948-B39A-7675DEC137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880CB-476A-7148-AA17-1BCDE3C52F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13AD2-C7D9-3742-BCB8-36ED19F7B39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A33B46F-32A9-CF4A-BBDA-A033CA5328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AE641-C496-8942-861A-2397FB522D72}"/>
              </a:ext>
            </a:extLst>
          </p:cNvPr>
          <p:cNvSpPr>
            <a:spLocks noGrp="1"/>
          </p:cNvSpPr>
          <p:nvPr>
            <p:ph type="sldNum" sz="quarter" idx="12"/>
          </p:nvPr>
        </p:nvSpPr>
        <p:spPr/>
        <p:txBody>
          <a:bodyPr/>
          <a:lstStyle/>
          <a:p>
            <a:fld id="{41F6EB3B-64D5-CF47-881B-6450EC7D374B}" type="slidenum">
              <a:rPr lang="en-US" smtClean="0"/>
              <a:t>‹#›</a:t>
            </a:fld>
            <a:endParaRPr lang="en-US" dirty="0"/>
          </a:p>
        </p:txBody>
      </p:sp>
    </p:spTree>
    <p:extLst>
      <p:ext uri="{BB962C8B-B14F-4D97-AF65-F5344CB8AC3E}">
        <p14:creationId xmlns:p14="http://schemas.microsoft.com/office/powerpoint/2010/main" val="2346925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Greetings + Greater Than L">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7882D0-879F-974F-B35F-EE91948B7FE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2DF26BFD-3D15-48EA-A458-43E2274B938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2800" y="0"/>
            <a:ext cx="7188200" cy="6858000"/>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80999" y="2318273"/>
            <a:ext cx="7040753" cy="2221454"/>
          </a:xfrm>
        </p:spPr>
        <p:txBody>
          <a:bodyPr anchor="ctr"/>
          <a:lstStyle>
            <a:lvl1pPr algn="l">
              <a:defRPr sz="7200">
                <a:solidFill>
                  <a:schemeClr val="tx1"/>
                </a:solidFill>
              </a:defRPr>
            </a:lvl1pPr>
          </a:lstStyle>
          <a:p>
            <a:r>
              <a:rPr lang="en-GB" dirty="0"/>
              <a:t>Welcome</a:t>
            </a:r>
            <a:endParaRPr lang="en-US" dirty="0"/>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dirty="0"/>
          </a:p>
        </p:txBody>
      </p:sp>
    </p:spTree>
    <p:extLst>
      <p:ext uri="{BB962C8B-B14F-4D97-AF65-F5344CB8AC3E}">
        <p14:creationId xmlns:p14="http://schemas.microsoft.com/office/powerpoint/2010/main" val="402316934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ext and Image 1">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a:solidFill>
                  <a:schemeClr val="accent1"/>
                </a:solidFill>
                <a:latin typeface="GT Sectra Fine" panose="00000500000000000000" pitchFamily="50"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dirty="0"/>
              <a:t>Place sub-headline here in GT </a:t>
            </a:r>
            <a:r>
              <a:rPr lang="en-US" dirty="0" err="1"/>
              <a:t>Sectra</a:t>
            </a:r>
            <a:r>
              <a:rPr lang="en-US" dirty="0"/>
              <a:t> Fine, indent for other levels</a:t>
            </a:r>
          </a:p>
          <a:p>
            <a:pPr lvl="1"/>
            <a:r>
              <a:rPr lang="en-US" dirty="0"/>
              <a:t>Second level (text 18pt)</a:t>
            </a:r>
          </a:p>
          <a:p>
            <a:pPr lvl="2"/>
            <a:r>
              <a:rPr lang="en-US" dirty="0"/>
              <a:t>Third level bullet (bullet 18pt)</a:t>
            </a:r>
          </a:p>
          <a:p>
            <a:pPr lvl="3"/>
            <a:r>
              <a:rPr lang="en-US" dirty="0"/>
              <a:t>Fourth level bullet (bullet 16pt)</a:t>
            </a:r>
          </a:p>
          <a:p>
            <a:pPr lvl="4"/>
            <a:r>
              <a:rPr lang="en-US" dirty="0"/>
              <a:t>Fifth level bullet (bullet 16pt)</a:t>
            </a:r>
          </a:p>
        </p:txBody>
      </p:sp>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6000" y="1"/>
            <a:ext cx="6096000" cy="6857999"/>
          </a:xfrm>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Add image, then ‘Send to Back’</a:t>
            </a:r>
            <a:endParaRPr lang="en-US" dirty="0"/>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dirty="0"/>
              <a:t>Place headline here (36pt, min 30pt)</a:t>
            </a:r>
            <a:endParaRPr lang="en-US" dirty="0"/>
          </a:p>
        </p:txBody>
      </p:sp>
    </p:spTree>
    <p:extLst>
      <p:ext uri="{BB962C8B-B14F-4D97-AF65-F5344CB8AC3E}">
        <p14:creationId xmlns:p14="http://schemas.microsoft.com/office/powerpoint/2010/main" val="1332544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Cover Image - Large GTS">
    <p:bg>
      <p:bgPr>
        <a:solidFill>
          <a:schemeClr val="tx1"/>
        </a:solidFill>
        <a:effectLst/>
      </p:bgPr>
    </p:bg>
    <p:spTree>
      <p:nvGrpSpPr>
        <p:cNvPr id="1" name=""/>
        <p:cNvGrpSpPr/>
        <p:nvPr/>
      </p:nvGrpSpPr>
      <p:grpSpPr>
        <a:xfrm>
          <a:off x="0" y="0"/>
          <a:ext cx="0" cy="0"/>
          <a:chOff x="0" y="0"/>
          <a:chExt cx="0" cy="0"/>
        </a:xfrm>
      </p:grpSpPr>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0" y="5282245"/>
            <a:ext cx="3102015"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dirty="0"/>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0" y="5527522"/>
            <a:ext cx="3102015"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dirty="0"/>
              <a:t>Presenter</a:t>
            </a:r>
          </a:p>
        </p:txBody>
      </p:sp>
      <p:sp>
        <p:nvSpPr>
          <p:cNvPr id="14" name="Title 1">
            <a:extLst>
              <a:ext uri="{FF2B5EF4-FFF2-40B4-BE49-F238E27FC236}">
                <a16:creationId xmlns:a16="http://schemas.microsoft.com/office/drawing/2014/main" id="{F0772B66-01D8-4BE7-AE8E-C64CA1CF2666}"/>
              </a:ext>
            </a:extLst>
          </p:cNvPr>
          <p:cNvSpPr>
            <a:spLocks noGrp="1"/>
          </p:cNvSpPr>
          <p:nvPr>
            <p:ph type="ctrTitle" hasCustomPrompt="1"/>
          </p:nvPr>
        </p:nvSpPr>
        <p:spPr>
          <a:xfrm>
            <a:off x="381001" y="1429154"/>
            <a:ext cx="5152292" cy="2255710"/>
          </a:xfrm>
        </p:spPr>
        <p:txBody>
          <a:bodyPr anchor="b"/>
          <a:lstStyle>
            <a:lvl1pPr algn="l">
              <a:lnSpc>
                <a:spcPct val="90000"/>
              </a:lnSpc>
              <a:defRPr sz="4800">
                <a:solidFill>
                  <a:schemeClr val="tx1"/>
                </a:solidFill>
              </a:defRPr>
            </a:lvl1pPr>
          </a:lstStyle>
          <a:p>
            <a:r>
              <a:rPr lang="en-US" dirty="0"/>
              <a:t>Place presentation title here 48pt</a:t>
            </a:r>
          </a:p>
        </p:txBody>
      </p:sp>
      <p:sp>
        <p:nvSpPr>
          <p:cNvPr id="19" name="Text Placeholder 15">
            <a:extLst>
              <a:ext uri="{FF2B5EF4-FFF2-40B4-BE49-F238E27FC236}">
                <a16:creationId xmlns:a16="http://schemas.microsoft.com/office/drawing/2014/main" id="{BC9F1450-A172-44DF-9DE8-E6487649728B}"/>
              </a:ext>
            </a:extLst>
          </p:cNvPr>
          <p:cNvSpPr>
            <a:spLocks noGrp="1"/>
          </p:cNvSpPr>
          <p:nvPr>
            <p:ph type="body" sz="quarter" idx="13" hasCustomPrompt="1"/>
          </p:nvPr>
        </p:nvSpPr>
        <p:spPr>
          <a:xfrm>
            <a:off x="381001" y="3871190"/>
            <a:ext cx="5152292" cy="1092846"/>
          </a:xfrm>
        </p:spPr>
        <p:txBody>
          <a:bodyPr vert="horz" lIns="0" tIns="0" rIns="0" bIns="0" rtlCol="0">
            <a:noAutofit/>
          </a:bodyPr>
          <a:lstStyle>
            <a:lvl1pPr marL="0" indent="0" algn="l">
              <a:lnSpc>
                <a:spcPct val="90000"/>
              </a:lnSpc>
              <a:buNone/>
              <a:defRPr lang="en-US" sz="2400" i="0" spc="0" dirty="0" smtClean="0">
                <a:solidFill>
                  <a:schemeClr val="tx1"/>
                </a:solidFill>
                <a:latin typeface="GT Sectra Fine"/>
              </a:defRPr>
            </a:lvl1pPr>
            <a:lvl2pPr marL="0" algn="ctr">
              <a:lnSpc>
                <a:spcPct val="90000"/>
              </a:lnSpc>
              <a:spcAft>
                <a:spcPts val="600"/>
              </a:spcAft>
              <a:defRPr lang="en-US" sz="2400" dirty="0" smtClean="0">
                <a:solidFill>
                  <a:srgbClr val="E6DCFF"/>
                </a:solidFill>
                <a:latin typeface="GT Sectra Fine" panose="00000500000000000000" pitchFamily="50" charset="0"/>
              </a:defRPr>
            </a:lvl2pPr>
            <a:lvl3pPr marL="0" algn="ctr">
              <a:lnSpc>
                <a:spcPct val="90000"/>
              </a:lnSpc>
              <a:spcAft>
                <a:spcPts val="600"/>
              </a:spcAft>
              <a:defRPr lang="en-US" sz="2400" dirty="0" smtClean="0">
                <a:solidFill>
                  <a:srgbClr val="E6DCFF"/>
                </a:solidFill>
                <a:latin typeface="GT Sectra Fine" panose="00000500000000000000" pitchFamily="50" charset="0"/>
              </a:defRPr>
            </a:lvl3pPr>
            <a:lvl4pPr marL="0" algn="ctr">
              <a:lnSpc>
                <a:spcPct val="90000"/>
              </a:lnSpc>
              <a:spcAft>
                <a:spcPts val="600"/>
              </a:spcAft>
              <a:defRPr lang="en-US" sz="2400" dirty="0" smtClean="0">
                <a:solidFill>
                  <a:srgbClr val="E6DCFF"/>
                </a:solidFill>
                <a:latin typeface="GT Sectra Fine" panose="00000500000000000000" pitchFamily="50" charset="0"/>
              </a:defRPr>
            </a:lvl4pPr>
            <a:lvl5pPr marL="0" algn="ctr">
              <a:lnSpc>
                <a:spcPct val="90000"/>
              </a:lnSpc>
              <a:spcAft>
                <a:spcPts val="600"/>
              </a:spcAft>
              <a:defRPr lang="en-US" sz="2400" dirty="0">
                <a:solidFill>
                  <a:srgbClr val="E6DCFF"/>
                </a:solidFill>
                <a:latin typeface="GT Sectra Fine" panose="00000500000000000000" pitchFamily="50" charset="0"/>
              </a:defRPr>
            </a:lvl5pPr>
          </a:lstStyle>
          <a:p>
            <a:pPr marL="228600" lvl="0" indent="-228600" defTabSz="914400">
              <a:spcAft>
                <a:spcPts val="0"/>
              </a:spcAft>
            </a:pPr>
            <a:r>
              <a:rPr lang="en-US" dirty="0"/>
              <a:t>Place subtitle here in GT Sectra Fine 24pt</a:t>
            </a:r>
          </a:p>
        </p:txBody>
      </p:sp>
    </p:spTree>
    <p:extLst>
      <p:ext uri="{BB962C8B-B14F-4D97-AF65-F5344CB8AC3E}">
        <p14:creationId xmlns:p14="http://schemas.microsoft.com/office/powerpoint/2010/main" val="27452827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cons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721654"/>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Greetings Slide - G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4913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EBCC-5D5D-4CC4-9EFF-98B5BB8F26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448BAB-0E92-419B-9A3F-9A88345430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EB6BC2-F992-478E-8EBC-D9FC12A55279}"/>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5" name="Footer Placeholder 4">
            <a:extLst>
              <a:ext uri="{FF2B5EF4-FFF2-40B4-BE49-F238E27FC236}">
                <a16:creationId xmlns:a16="http://schemas.microsoft.com/office/drawing/2014/main" id="{DBA3A835-5927-40E6-B17F-8C0121A497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2E15A3-84C6-406A-929D-40B16BADADBA}"/>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351539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 Dark">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9F547C-24AC-4360-A79B-5A655D445C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1468" y="6482516"/>
            <a:ext cx="191087" cy="202328"/>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65599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77476-BF88-4B82-BFAA-EDC9906383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6E4A89-D6DF-4435-99E2-ECF0437F00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4AD1C5-B136-4FCD-9020-D33F2133FC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C418D7-4C02-4773-B4E7-1BDAFF71E61B}"/>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6" name="Footer Placeholder 5">
            <a:extLst>
              <a:ext uri="{FF2B5EF4-FFF2-40B4-BE49-F238E27FC236}">
                <a16:creationId xmlns:a16="http://schemas.microsoft.com/office/drawing/2014/main" id="{34B2637E-5995-4BFA-97E5-7F135A00696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B7E79A0-A9E7-404C-9F66-E86C482B980D}"/>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45579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E8A5-172D-4AF8-86F0-5576455007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0822AF-DC7A-4046-BE81-B0431E1B69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474C5-7EEF-41A9-B961-3AB6C47E0E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6BCECB-A07B-4D6C-8770-A05FEFF0C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12B0CE-1627-447E-91B2-05B2FF39C5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05B897-B19B-438C-8593-DC7A88935F63}"/>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8" name="Footer Placeholder 7">
            <a:extLst>
              <a:ext uri="{FF2B5EF4-FFF2-40B4-BE49-F238E27FC236}">
                <a16:creationId xmlns:a16="http://schemas.microsoft.com/office/drawing/2014/main" id="{18A51BF5-1993-43D8-82FE-B8731478B8E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D1F0788-FB5E-49DC-A93D-882BEC6D6E68}"/>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208093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C150D-FE30-4FB5-AC5C-DC76642D58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344E56-B889-4AD2-A89D-D1368D4D6F00}"/>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4" name="Footer Placeholder 3">
            <a:extLst>
              <a:ext uri="{FF2B5EF4-FFF2-40B4-BE49-F238E27FC236}">
                <a16:creationId xmlns:a16="http://schemas.microsoft.com/office/drawing/2014/main" id="{19285B8F-94F1-44E0-941C-38E1DE1D069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EA18AA7-2CC3-4AA8-A8A3-00907F2F9245}"/>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392652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EBDF9-2BDF-4EBB-88EB-2C2AF34105FF}"/>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3" name="Footer Placeholder 2">
            <a:extLst>
              <a:ext uri="{FF2B5EF4-FFF2-40B4-BE49-F238E27FC236}">
                <a16:creationId xmlns:a16="http://schemas.microsoft.com/office/drawing/2014/main" id="{4F29BDF7-7C64-42BE-9965-BDFC7D67B02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30902D6-B9CB-4352-88A3-8DEC76820FAB}"/>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20493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BB1C-F965-432A-A8F3-937C6A257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40999A-F688-4F9D-953B-BF20936E5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753C62-FF52-4FC1-88C5-03B83A58E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82C1B-7AFD-443E-8A35-C9138E8E1994}"/>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6" name="Footer Placeholder 5">
            <a:extLst>
              <a:ext uri="{FF2B5EF4-FFF2-40B4-BE49-F238E27FC236}">
                <a16:creationId xmlns:a16="http://schemas.microsoft.com/office/drawing/2014/main" id="{F220AEB1-679D-45FD-9748-54A47421C37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E618A32-B0CF-42A2-9D47-038D1164BE2D}"/>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152997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B03F-096D-4F7A-A7DC-94A046900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9B9876-BEA5-4BA6-8D30-2DBAACE97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C712014-3480-47EA-843E-34DC292CD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E8664-B24C-4E52-9426-904C4A212222}"/>
              </a:ext>
            </a:extLst>
          </p:cNvPr>
          <p:cNvSpPr>
            <a:spLocks noGrp="1"/>
          </p:cNvSpPr>
          <p:nvPr>
            <p:ph type="dt" sz="half" idx="10"/>
          </p:nvPr>
        </p:nvSpPr>
        <p:spPr/>
        <p:txBody>
          <a:bodyPr/>
          <a:lstStyle/>
          <a:p>
            <a:fld id="{0D501C6F-B398-495F-863A-25E57FF84A34}" type="datetimeFigureOut">
              <a:rPr lang="en-GB" smtClean="0"/>
              <a:t>15/11/2021</a:t>
            </a:fld>
            <a:endParaRPr lang="en-GB" dirty="0"/>
          </a:p>
        </p:txBody>
      </p:sp>
      <p:sp>
        <p:nvSpPr>
          <p:cNvPr id="6" name="Footer Placeholder 5">
            <a:extLst>
              <a:ext uri="{FF2B5EF4-FFF2-40B4-BE49-F238E27FC236}">
                <a16:creationId xmlns:a16="http://schemas.microsoft.com/office/drawing/2014/main" id="{60A524DA-A3AB-4A3B-8D9D-0A763ADA870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286C2CC-9765-4B63-B95E-B6D0902B336F}"/>
              </a:ext>
            </a:extLst>
          </p:cNvPr>
          <p:cNvSpPr>
            <a:spLocks noGrp="1"/>
          </p:cNvSpPr>
          <p:nvPr>
            <p:ph type="sldNum" sz="quarter" idx="12"/>
          </p:nvPr>
        </p:nvSpPr>
        <p:spPr/>
        <p:txBody>
          <a:bodyPr/>
          <a:lstStyle/>
          <a:p>
            <a:fld id="{8E219BE2-F9D6-4E8B-8CE4-67798CDDCE9B}" type="slidenum">
              <a:rPr lang="en-GB" smtClean="0"/>
              <a:t>‹#›</a:t>
            </a:fld>
            <a:endParaRPr lang="en-GB" dirty="0"/>
          </a:p>
        </p:txBody>
      </p:sp>
    </p:spTree>
    <p:extLst>
      <p:ext uri="{BB962C8B-B14F-4D97-AF65-F5344CB8AC3E}">
        <p14:creationId xmlns:p14="http://schemas.microsoft.com/office/powerpoint/2010/main" val="104494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AB52C-4853-4B66-A4D7-DA7F0BFCCD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441276-B94F-4904-B8C1-48E1080780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700DB2-092A-4154-B511-03BDF91DE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01C6F-B398-495F-863A-25E57FF84A34}" type="datetimeFigureOut">
              <a:rPr lang="en-GB" smtClean="0"/>
              <a:t>15/11/2021</a:t>
            </a:fld>
            <a:endParaRPr lang="en-GB" dirty="0"/>
          </a:p>
        </p:txBody>
      </p:sp>
      <p:sp>
        <p:nvSpPr>
          <p:cNvPr id="5" name="Footer Placeholder 4">
            <a:extLst>
              <a:ext uri="{FF2B5EF4-FFF2-40B4-BE49-F238E27FC236}">
                <a16:creationId xmlns:a16="http://schemas.microsoft.com/office/drawing/2014/main" id="{5B728414-B3B9-44D5-AE6B-263DBD2C5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D6B4B0E-AEE7-4EB5-94D2-530AFF80B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19BE2-F9D6-4E8B-8CE4-67798CDDCE9B}" type="slidenum">
              <a:rPr lang="en-GB" smtClean="0"/>
              <a:t>‹#›</a:t>
            </a:fld>
            <a:endParaRPr lang="en-GB" dirty="0"/>
          </a:p>
        </p:txBody>
      </p:sp>
    </p:spTree>
    <p:extLst>
      <p:ext uri="{BB962C8B-B14F-4D97-AF65-F5344CB8AC3E}">
        <p14:creationId xmlns:p14="http://schemas.microsoft.com/office/powerpoint/2010/main" val="1413846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9F213-E13F-2B43-8DB3-F166792E7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FAD2CA-17C7-434B-84DA-DD91FB738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243E2-FC6C-3541-90FB-3CF253B36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04C34299-8788-984B-AC8F-81848B0618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4F6612-DA8D-F041-9D5D-46358C9E63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6EB3B-64D5-CF47-881B-6450EC7D374B}" type="slidenum">
              <a:rPr lang="en-US" smtClean="0"/>
              <a:t>‹#›</a:t>
            </a:fld>
            <a:endParaRPr lang="en-US" dirty="0"/>
          </a:p>
        </p:txBody>
      </p:sp>
    </p:spTree>
    <p:extLst>
      <p:ext uri="{BB962C8B-B14F-4D97-AF65-F5344CB8AC3E}">
        <p14:creationId xmlns:p14="http://schemas.microsoft.com/office/powerpoint/2010/main" val="36502559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6.jpeg"/><Relationship Id="rId4" Type="http://schemas.openxmlformats.org/officeDocument/2006/relationships/diagramData" Target="../diagrams/data1.xml"/><Relationship Id="rId9"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jpe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tmp"/></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1.jpeg"/><Relationship Id="rId5" Type="http://schemas.openxmlformats.org/officeDocument/2006/relationships/image" Target="../media/image26.png"/><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72E1B3-1642-C64B-A418-D918DDA4C34C}"/>
              </a:ext>
            </a:extLst>
          </p:cNvPr>
          <p:cNvSpPr txBox="1">
            <a:spLocks/>
          </p:cNvSpPr>
          <p:nvPr/>
        </p:nvSpPr>
        <p:spPr>
          <a:xfrm>
            <a:off x="1105988" y="2850279"/>
            <a:ext cx="9851874" cy="863313"/>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600" b="0"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rPr>
              <a:t>Healthcare Technology</a:t>
            </a:r>
            <a:endParaRPr kumimoji="0" lang="en-US" sz="6600" b="1"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endParaRPr>
          </a:p>
        </p:txBody>
      </p:sp>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9945631" y="389824"/>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4" name="Title 1">
            <a:extLst>
              <a:ext uri="{FF2B5EF4-FFF2-40B4-BE49-F238E27FC236}">
                <a16:creationId xmlns:a16="http://schemas.microsoft.com/office/drawing/2014/main" id="{0A5702F8-C1DB-4FE7-A7FD-FF699C43C5E3}"/>
              </a:ext>
            </a:extLst>
          </p:cNvPr>
          <p:cNvSpPr txBox="1">
            <a:spLocks/>
          </p:cNvSpPr>
          <p:nvPr/>
        </p:nvSpPr>
        <p:spPr>
          <a:xfrm>
            <a:off x="1477925" y="263398"/>
            <a:ext cx="1959111" cy="917239"/>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Enrichment Sessions</a:t>
            </a:r>
          </a:p>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r>
              <a:rPr lang="en-US" sz="1400" dirty="0">
                <a:solidFill>
                  <a:srgbClr val="FFFFFF"/>
                </a:solidFill>
                <a:latin typeface="Graphik Semibold" panose="020B0503030202060203" pitchFamily="34" charset="77"/>
              </a:rPr>
              <a:t>6 Week Series</a:t>
            </a:r>
          </a:p>
          <a:p>
            <a:pPr marL="0" marR="0" lvl="0" indent="0" algn="l" defTabSz="914400" rtl="0" eaLnBrk="1" fontAlgn="auto" latinLnBrk="0" hangingPunct="1">
              <a:lnSpc>
                <a:spcPct val="85000"/>
              </a:lnSpc>
              <a:spcBef>
                <a:spcPct val="0"/>
              </a:spcBef>
              <a:spcAft>
                <a:spcPts val="0"/>
              </a:spcAft>
              <a:buClrTx/>
              <a:buSzTx/>
              <a:buFontTx/>
              <a:buNone/>
              <a:tabLst/>
              <a:defRPr/>
            </a:pPr>
            <a:endParaRPr lang="en-US" sz="1400" dirty="0">
              <a:solidFill>
                <a:srgbClr val="FFFFFF"/>
              </a:solidFill>
              <a:latin typeface="Graphik Semibold" panose="020B0503030202060203" pitchFamily="34" charset="77"/>
            </a:endParaRPr>
          </a:p>
          <a:p>
            <a:pPr marL="0" marR="0" lvl="0" indent="0" algn="l" defTabSz="914400" rtl="0" eaLnBrk="1" fontAlgn="auto" latinLnBrk="0" hangingPunct="1">
              <a:lnSpc>
                <a:spcPct val="85000"/>
              </a:lnSpc>
              <a:spcBef>
                <a:spcPct val="0"/>
              </a:spcBef>
              <a:spcAft>
                <a:spcPts val="0"/>
              </a:spcAft>
              <a:buClrTx/>
              <a:buSzTx/>
              <a:buFontTx/>
              <a:buNone/>
              <a:tabLst/>
              <a:defRPr/>
            </a:pPr>
            <a:r>
              <a:rPr lang="en-US" sz="1400" dirty="0">
                <a:solidFill>
                  <a:srgbClr val="FFFFFF"/>
                </a:solidFill>
                <a:latin typeface="Graphik Semibold" panose="020B0503030202060203" pitchFamily="34" charset="77"/>
              </a:rPr>
              <a:t>15</a:t>
            </a:r>
            <a:r>
              <a:rPr lang="en-US" sz="1400" baseline="30000" dirty="0">
                <a:solidFill>
                  <a:srgbClr val="FFFFFF"/>
                </a:solidFill>
                <a:latin typeface="Graphik Semibold" panose="020B0503030202060203" pitchFamily="34" charset="77"/>
              </a:rPr>
              <a:t>th</a:t>
            </a:r>
            <a:r>
              <a:rPr lang="en-US" sz="1400" dirty="0">
                <a:solidFill>
                  <a:srgbClr val="FFFFFF"/>
                </a:solidFill>
                <a:latin typeface="Graphik Semibold" panose="020B0503030202060203" pitchFamily="34" charset="77"/>
              </a:rPr>
              <a:t> Oct to 20</a:t>
            </a:r>
            <a:r>
              <a:rPr lang="en-US" sz="1400" baseline="30000" dirty="0">
                <a:solidFill>
                  <a:srgbClr val="FFFFFF"/>
                </a:solidFill>
                <a:latin typeface="Graphik Semibold" panose="020B0503030202060203" pitchFamily="34" charset="77"/>
              </a:rPr>
              <a:t>th</a:t>
            </a:r>
            <a:r>
              <a:rPr lang="en-US" sz="1400" dirty="0">
                <a:solidFill>
                  <a:srgbClr val="FFFFFF"/>
                </a:solidFill>
                <a:latin typeface="Graphik Semibold" panose="020B0503030202060203" pitchFamily="34" charset="77"/>
              </a:rPr>
              <a:t> Nov 2021</a:t>
            </a:r>
            <a:endPar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endParaRPr>
          </a:p>
        </p:txBody>
      </p:sp>
      <p:pic>
        <p:nvPicPr>
          <p:cNvPr id="3074" name="Picture 2" descr="North East Futures UTC - Home | Facebook">
            <a:extLst>
              <a:ext uri="{FF2B5EF4-FFF2-40B4-BE49-F238E27FC236}">
                <a16:creationId xmlns:a16="http://schemas.microsoft.com/office/drawing/2014/main" id="{13D1530D-3374-42A0-AB5B-DFCF8AAF4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74" y="88355"/>
            <a:ext cx="1267326" cy="1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3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88868" y="868218"/>
            <a:ext cx="4104409" cy="5472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30E580FD-D4AB-431F-A896-317F635C49F7}"/>
              </a:ext>
            </a:extLst>
          </p:cNvPr>
          <p:cNvSpPr txBox="1"/>
          <p:nvPr/>
        </p:nvSpPr>
        <p:spPr>
          <a:xfrm>
            <a:off x="185629" y="76084"/>
            <a:ext cx="2333833" cy="369332"/>
          </a:xfrm>
          <a:prstGeom prst="rect">
            <a:avLst/>
          </a:prstGeom>
          <a:noFill/>
        </p:spPr>
        <p:txBody>
          <a:bodyPr wrap="square">
            <a:spAutoFit/>
          </a:bodyPr>
          <a:lstStyle/>
          <a:p>
            <a:r>
              <a:rPr lang="en-US" sz="1800" b="1" dirty="0">
                <a:latin typeface="Graphik" panose="020B0503030202060203" pitchFamily="34" charset="77"/>
              </a:rPr>
              <a:t>Student work</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927" y="806258"/>
            <a:ext cx="4197349" cy="5596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569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72E1B3-1642-C64B-A418-D918DDA4C34C}"/>
              </a:ext>
            </a:extLst>
          </p:cNvPr>
          <p:cNvSpPr txBox="1">
            <a:spLocks/>
          </p:cNvSpPr>
          <p:nvPr/>
        </p:nvSpPr>
        <p:spPr>
          <a:xfrm>
            <a:off x="1105988" y="2850279"/>
            <a:ext cx="9851874" cy="870944"/>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600" b="0"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rPr>
              <a:t>Week 4 - Data</a:t>
            </a:r>
            <a:endParaRPr kumimoji="0" lang="en-US" sz="6600" b="1"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endParaRPr>
          </a:p>
        </p:txBody>
      </p:sp>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9945631" y="389824"/>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4" name="Title 1">
            <a:extLst>
              <a:ext uri="{FF2B5EF4-FFF2-40B4-BE49-F238E27FC236}">
                <a16:creationId xmlns:a16="http://schemas.microsoft.com/office/drawing/2014/main" id="{0A5702F8-C1DB-4FE7-A7FD-FF699C43C5E3}"/>
              </a:ext>
            </a:extLst>
          </p:cNvPr>
          <p:cNvSpPr txBox="1">
            <a:spLocks/>
          </p:cNvSpPr>
          <p:nvPr/>
        </p:nvSpPr>
        <p:spPr>
          <a:xfrm>
            <a:off x="1477925" y="389824"/>
            <a:ext cx="2179675" cy="367858"/>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Enrichment Session</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Wed 6th October, 2021</a:t>
            </a:r>
          </a:p>
        </p:txBody>
      </p:sp>
      <p:pic>
        <p:nvPicPr>
          <p:cNvPr id="3074" name="Picture 2" descr="North East Futures UTC - Home | Facebook">
            <a:extLst>
              <a:ext uri="{FF2B5EF4-FFF2-40B4-BE49-F238E27FC236}">
                <a16:creationId xmlns:a16="http://schemas.microsoft.com/office/drawing/2014/main" id="{13D1530D-3374-42A0-AB5B-DFCF8AAF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4" y="88355"/>
            <a:ext cx="1267326" cy="1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30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10189745" y="81473"/>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 name="TextBox 1">
            <a:extLst>
              <a:ext uri="{FF2B5EF4-FFF2-40B4-BE49-F238E27FC236}">
                <a16:creationId xmlns:a16="http://schemas.microsoft.com/office/drawing/2014/main" id="{C1B81CBF-2F0E-4D0C-9C70-4C62B83D435E}"/>
              </a:ext>
            </a:extLst>
          </p:cNvPr>
          <p:cNvSpPr txBox="1"/>
          <p:nvPr/>
        </p:nvSpPr>
        <p:spPr>
          <a:xfrm>
            <a:off x="2652897" y="366693"/>
            <a:ext cx="2787514" cy="1754326"/>
          </a:xfrm>
          <a:prstGeom prst="rect">
            <a:avLst/>
          </a:prstGeom>
          <a:noFill/>
        </p:spPr>
        <p:txBody>
          <a:bodyPr wrap="square" rtlCol="0">
            <a:spAutoFit/>
          </a:bodyPr>
          <a:lstStyle/>
          <a:p>
            <a:r>
              <a:rPr lang="en-GB" dirty="0"/>
              <a:t>What data does the NHS use and collect?  Why is it important?  What data would you use to improve the quality of care?  What are the risks of using data?</a:t>
            </a:r>
          </a:p>
        </p:txBody>
      </p:sp>
      <p:sp>
        <p:nvSpPr>
          <p:cNvPr id="9" name="Title 10">
            <a:extLst>
              <a:ext uri="{FF2B5EF4-FFF2-40B4-BE49-F238E27FC236}">
                <a16:creationId xmlns:a16="http://schemas.microsoft.com/office/drawing/2014/main" id="{F58325A4-769F-4FEE-96CB-38F6194B3C72}"/>
              </a:ext>
            </a:extLst>
          </p:cNvPr>
          <p:cNvSpPr txBox="1">
            <a:spLocks/>
          </p:cNvSpPr>
          <p:nvPr/>
        </p:nvSpPr>
        <p:spPr>
          <a:xfrm>
            <a:off x="2652896" y="3292843"/>
            <a:ext cx="3042051"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2400" b="1" dirty="0">
                <a:latin typeface="Graphik" panose="020B0503030202060203" pitchFamily="34" charset="77"/>
              </a:rPr>
              <a:t>Niamh McKenna</a:t>
            </a:r>
          </a:p>
          <a:p>
            <a:pPr>
              <a:lnSpc>
                <a:spcPct val="100000"/>
              </a:lnSpc>
            </a:pPr>
            <a:r>
              <a:rPr lang="en-US" sz="1800" b="1" dirty="0">
                <a:latin typeface="Graphik" panose="020B0503030202060203" pitchFamily="34" charset="77"/>
              </a:rPr>
              <a:t>Chief Information Officer </a:t>
            </a:r>
          </a:p>
          <a:p>
            <a:pPr>
              <a:lnSpc>
                <a:spcPct val="100000"/>
              </a:lnSpc>
            </a:pPr>
            <a:r>
              <a:rPr lang="en-US" sz="1800" b="1" dirty="0">
                <a:latin typeface="Graphik" panose="020B0503030202060203" pitchFamily="34" charset="77"/>
              </a:rPr>
              <a:t>NHS Resolution</a:t>
            </a:r>
          </a:p>
        </p:txBody>
      </p:sp>
      <p:sp>
        <p:nvSpPr>
          <p:cNvPr id="44" name="TextBox 43">
            <a:extLst>
              <a:ext uri="{FF2B5EF4-FFF2-40B4-BE49-F238E27FC236}">
                <a16:creationId xmlns:a16="http://schemas.microsoft.com/office/drawing/2014/main" id="{977D4048-B945-42A1-93C9-5AB113D683BD}"/>
              </a:ext>
            </a:extLst>
          </p:cNvPr>
          <p:cNvSpPr txBox="1"/>
          <p:nvPr/>
        </p:nvSpPr>
        <p:spPr>
          <a:xfrm>
            <a:off x="6014424" y="471753"/>
            <a:ext cx="2375597" cy="369332"/>
          </a:xfrm>
          <a:prstGeom prst="rect">
            <a:avLst/>
          </a:prstGeom>
          <a:noFill/>
        </p:spPr>
        <p:txBody>
          <a:bodyPr wrap="square">
            <a:spAutoFit/>
          </a:bodyPr>
          <a:lstStyle/>
          <a:p>
            <a:r>
              <a:rPr lang="en-US" b="1" dirty="0">
                <a:latin typeface="Graphik" panose="020B0503030202060203" pitchFamily="34" charset="77"/>
              </a:rPr>
              <a:t>NHS Resolution</a:t>
            </a:r>
            <a:endParaRPr lang="en-GB" dirty="0"/>
          </a:p>
        </p:txBody>
      </p:sp>
      <p:sp>
        <p:nvSpPr>
          <p:cNvPr id="45" name="TextBox 44">
            <a:extLst>
              <a:ext uri="{FF2B5EF4-FFF2-40B4-BE49-F238E27FC236}">
                <a16:creationId xmlns:a16="http://schemas.microsoft.com/office/drawing/2014/main" id="{B1A8E8D3-57CE-4D9F-A680-699054B4BC72}"/>
              </a:ext>
            </a:extLst>
          </p:cNvPr>
          <p:cNvSpPr txBox="1"/>
          <p:nvPr/>
        </p:nvSpPr>
        <p:spPr>
          <a:xfrm>
            <a:off x="122349" y="2807138"/>
            <a:ext cx="6344652" cy="369332"/>
          </a:xfrm>
          <a:prstGeom prst="rect">
            <a:avLst/>
          </a:prstGeom>
          <a:noFill/>
        </p:spPr>
        <p:txBody>
          <a:bodyPr wrap="square">
            <a:spAutoFit/>
          </a:bodyPr>
          <a:lstStyle/>
          <a:p>
            <a:r>
              <a:rPr lang="en-US" sz="1800" b="1" dirty="0">
                <a:latin typeface="Graphik" panose="020B0503030202060203" pitchFamily="34" charset="77"/>
              </a:rPr>
              <a:t>Guest Speakers:</a:t>
            </a:r>
            <a:endParaRPr lang="en-GB" dirty="0"/>
          </a:p>
        </p:txBody>
      </p:sp>
      <p:sp>
        <p:nvSpPr>
          <p:cNvPr id="47" name="TextBox 46">
            <a:extLst>
              <a:ext uri="{FF2B5EF4-FFF2-40B4-BE49-F238E27FC236}">
                <a16:creationId xmlns:a16="http://schemas.microsoft.com/office/drawing/2014/main" id="{30E580FD-D4AB-431F-A896-317F635C49F7}"/>
              </a:ext>
            </a:extLst>
          </p:cNvPr>
          <p:cNvSpPr txBox="1"/>
          <p:nvPr/>
        </p:nvSpPr>
        <p:spPr>
          <a:xfrm>
            <a:off x="185629" y="76084"/>
            <a:ext cx="2333833" cy="369332"/>
          </a:xfrm>
          <a:prstGeom prst="rect">
            <a:avLst/>
          </a:prstGeom>
          <a:noFill/>
        </p:spPr>
        <p:txBody>
          <a:bodyPr wrap="square">
            <a:spAutoFit/>
          </a:bodyPr>
          <a:lstStyle/>
          <a:p>
            <a:r>
              <a:rPr lang="en-US" sz="1800" b="1" dirty="0">
                <a:latin typeface="Graphik" panose="020B0503030202060203" pitchFamily="34" charset="77"/>
              </a:rPr>
              <a:t>Theme:  Data</a:t>
            </a:r>
            <a:endParaRPr lang="en-GB" dirty="0"/>
          </a:p>
        </p:txBody>
      </p:sp>
      <p:cxnSp>
        <p:nvCxnSpPr>
          <p:cNvPr id="48" name="Straight Connector 47">
            <a:extLst>
              <a:ext uri="{FF2B5EF4-FFF2-40B4-BE49-F238E27FC236}">
                <a16:creationId xmlns:a16="http://schemas.microsoft.com/office/drawing/2014/main" id="{6D00CAD4-616B-49AF-9EB4-FC5409F4354F}"/>
              </a:ext>
            </a:extLst>
          </p:cNvPr>
          <p:cNvCxnSpPr>
            <a:cxnSpLocks/>
          </p:cNvCxnSpPr>
          <p:nvPr/>
        </p:nvCxnSpPr>
        <p:spPr>
          <a:xfrm>
            <a:off x="57604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94BEE40-B7EA-4ECA-B3D5-E06E16882C47}"/>
              </a:ext>
            </a:extLst>
          </p:cNvPr>
          <p:cNvSpPr txBox="1"/>
          <p:nvPr/>
        </p:nvSpPr>
        <p:spPr>
          <a:xfrm>
            <a:off x="6025843" y="102421"/>
            <a:ext cx="2001484" cy="369332"/>
          </a:xfrm>
          <a:prstGeom prst="rect">
            <a:avLst/>
          </a:prstGeom>
          <a:noFill/>
        </p:spPr>
        <p:txBody>
          <a:bodyPr wrap="square">
            <a:spAutoFit/>
          </a:bodyPr>
          <a:lstStyle/>
          <a:p>
            <a:r>
              <a:rPr lang="en-US" sz="1800" b="1" dirty="0">
                <a:latin typeface="Graphik" panose="020B0503030202060203" pitchFamily="34" charset="77"/>
              </a:rPr>
              <a:t>Content:</a:t>
            </a:r>
            <a:endParaRPr lang="en-GB" dirty="0"/>
          </a:p>
        </p:txBody>
      </p:sp>
      <p:sp>
        <p:nvSpPr>
          <p:cNvPr id="51" name="TextBox 50">
            <a:extLst>
              <a:ext uri="{FF2B5EF4-FFF2-40B4-BE49-F238E27FC236}">
                <a16:creationId xmlns:a16="http://schemas.microsoft.com/office/drawing/2014/main" id="{132D1F06-A424-473F-BA6F-D44A58333B29}"/>
              </a:ext>
            </a:extLst>
          </p:cNvPr>
          <p:cNvSpPr txBox="1"/>
          <p:nvPr/>
        </p:nvSpPr>
        <p:spPr>
          <a:xfrm>
            <a:off x="6014424" y="4205498"/>
            <a:ext cx="4902492" cy="369332"/>
          </a:xfrm>
          <a:prstGeom prst="rect">
            <a:avLst/>
          </a:prstGeom>
          <a:noFill/>
        </p:spPr>
        <p:txBody>
          <a:bodyPr wrap="square">
            <a:spAutoFit/>
          </a:bodyPr>
          <a:lstStyle/>
          <a:p>
            <a:r>
              <a:rPr lang="en-US" b="1" dirty="0">
                <a:latin typeface="Graphik" panose="020B0503030202060203" pitchFamily="34" charset="77"/>
              </a:rPr>
              <a:t>Making ‘Real Life’ Choices over which Data to use</a:t>
            </a:r>
            <a:endParaRPr lang="en-GB" dirty="0"/>
          </a:p>
        </p:txBody>
      </p:sp>
      <p:pic>
        <p:nvPicPr>
          <p:cNvPr id="16" name="Picture 8" descr="Image result for health data">
            <a:extLst>
              <a:ext uri="{FF2B5EF4-FFF2-40B4-BE49-F238E27FC236}">
                <a16:creationId xmlns:a16="http://schemas.microsoft.com/office/drawing/2014/main" id="{65C38C4F-24AA-4D95-8864-DE7883528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91" y="469079"/>
            <a:ext cx="2377595" cy="166692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8957686-1C0A-4DC4-8269-9B7099C78F16}"/>
              </a:ext>
            </a:extLst>
          </p:cNvPr>
          <p:cNvGrpSpPr/>
          <p:nvPr/>
        </p:nvGrpSpPr>
        <p:grpSpPr>
          <a:xfrm>
            <a:off x="6129962" y="949300"/>
            <a:ext cx="2830356" cy="2821965"/>
            <a:chOff x="3653277" y="1008193"/>
            <a:chExt cx="4885447" cy="4841615"/>
          </a:xfrm>
        </p:grpSpPr>
        <p:sp>
          <p:nvSpPr>
            <p:cNvPr id="17" name="Freeform 14">
              <a:extLst>
                <a:ext uri="{FF2B5EF4-FFF2-40B4-BE49-F238E27FC236}">
                  <a16:creationId xmlns:a16="http://schemas.microsoft.com/office/drawing/2014/main" id="{3453AE7A-0BA8-4701-B04A-DB83C3525245}"/>
                </a:ext>
              </a:extLst>
            </p:cNvPr>
            <p:cNvSpPr>
              <a:spLocks/>
            </p:cNvSpPr>
            <p:nvPr/>
          </p:nvSpPr>
          <p:spPr bwMode="auto">
            <a:xfrm>
              <a:off x="3653277" y="1025924"/>
              <a:ext cx="2360428" cy="2360428"/>
            </a:xfrm>
            <a:custGeom>
              <a:avLst/>
              <a:gdLst>
                <a:gd name="T0" fmla="*/ 1664 w 2856"/>
                <a:gd name="T1" fmla="*/ 0 h 2856"/>
                <a:gd name="T2" fmla="*/ 2856 w 2856"/>
                <a:gd name="T3" fmla="*/ 0 h 2856"/>
                <a:gd name="T4" fmla="*/ 2856 w 2856"/>
                <a:gd name="T5" fmla="*/ 2856 h 2856"/>
                <a:gd name="T6" fmla="*/ 0 w 2856"/>
                <a:gd name="T7" fmla="*/ 2856 h 2856"/>
                <a:gd name="T8" fmla="*/ 0 w 2856"/>
                <a:gd name="T9" fmla="*/ 1591 h 2856"/>
                <a:gd name="T10" fmla="*/ 133 w 2856"/>
                <a:gd name="T11" fmla="*/ 1562 h 2856"/>
                <a:gd name="T12" fmla="*/ 260 w 2856"/>
                <a:gd name="T13" fmla="*/ 1529 h 2856"/>
                <a:gd name="T14" fmla="*/ 379 w 2856"/>
                <a:gd name="T15" fmla="*/ 1488 h 2856"/>
                <a:gd name="T16" fmla="*/ 491 w 2856"/>
                <a:gd name="T17" fmla="*/ 1445 h 2856"/>
                <a:gd name="T18" fmla="*/ 596 w 2856"/>
                <a:gd name="T19" fmla="*/ 1395 h 2856"/>
                <a:gd name="T20" fmla="*/ 696 w 2856"/>
                <a:gd name="T21" fmla="*/ 1343 h 2856"/>
                <a:gd name="T22" fmla="*/ 790 w 2856"/>
                <a:gd name="T23" fmla="*/ 1287 h 2856"/>
                <a:gd name="T24" fmla="*/ 877 w 2856"/>
                <a:gd name="T25" fmla="*/ 1226 h 2856"/>
                <a:gd name="T26" fmla="*/ 959 w 2856"/>
                <a:gd name="T27" fmla="*/ 1164 h 2856"/>
                <a:gd name="T28" fmla="*/ 1034 w 2856"/>
                <a:gd name="T29" fmla="*/ 1098 h 2856"/>
                <a:gd name="T30" fmla="*/ 1105 w 2856"/>
                <a:gd name="T31" fmla="*/ 1032 h 2856"/>
                <a:gd name="T32" fmla="*/ 1171 w 2856"/>
                <a:gd name="T33" fmla="*/ 963 h 2856"/>
                <a:gd name="T34" fmla="*/ 1232 w 2856"/>
                <a:gd name="T35" fmla="*/ 891 h 2856"/>
                <a:gd name="T36" fmla="*/ 1287 w 2856"/>
                <a:gd name="T37" fmla="*/ 820 h 2856"/>
                <a:gd name="T38" fmla="*/ 1338 w 2856"/>
                <a:gd name="T39" fmla="*/ 749 h 2856"/>
                <a:gd name="T40" fmla="*/ 1385 w 2856"/>
                <a:gd name="T41" fmla="*/ 678 h 2856"/>
                <a:gd name="T42" fmla="*/ 1427 w 2856"/>
                <a:gd name="T43" fmla="*/ 607 h 2856"/>
                <a:gd name="T44" fmla="*/ 1466 w 2856"/>
                <a:gd name="T45" fmla="*/ 535 h 2856"/>
                <a:gd name="T46" fmla="*/ 1500 w 2856"/>
                <a:gd name="T47" fmla="*/ 466 h 2856"/>
                <a:gd name="T48" fmla="*/ 1532 w 2856"/>
                <a:gd name="T49" fmla="*/ 398 h 2856"/>
                <a:gd name="T50" fmla="*/ 1559 w 2856"/>
                <a:gd name="T51" fmla="*/ 333 h 2856"/>
                <a:gd name="T52" fmla="*/ 1584 w 2856"/>
                <a:gd name="T53" fmla="*/ 269 h 2856"/>
                <a:gd name="T54" fmla="*/ 1605 w 2856"/>
                <a:gd name="T55" fmla="*/ 208 h 2856"/>
                <a:gd name="T56" fmla="*/ 1625 w 2856"/>
                <a:gd name="T57" fmla="*/ 149 h 2856"/>
                <a:gd name="T58" fmla="*/ 1639 w 2856"/>
                <a:gd name="T59" fmla="*/ 96 h 2856"/>
                <a:gd name="T60" fmla="*/ 1653 w 2856"/>
                <a:gd name="T61" fmla="*/ 46 h 2856"/>
                <a:gd name="T62" fmla="*/ 1664 w 2856"/>
                <a:gd name="T63"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6" h="2856">
                  <a:moveTo>
                    <a:pt x="1664" y="0"/>
                  </a:moveTo>
                  <a:lnTo>
                    <a:pt x="2856" y="0"/>
                  </a:lnTo>
                  <a:lnTo>
                    <a:pt x="2856" y="2856"/>
                  </a:lnTo>
                  <a:lnTo>
                    <a:pt x="0" y="2856"/>
                  </a:lnTo>
                  <a:lnTo>
                    <a:pt x="0" y="1591"/>
                  </a:lnTo>
                  <a:lnTo>
                    <a:pt x="133" y="1562"/>
                  </a:lnTo>
                  <a:lnTo>
                    <a:pt x="260" y="1529"/>
                  </a:lnTo>
                  <a:lnTo>
                    <a:pt x="379" y="1488"/>
                  </a:lnTo>
                  <a:lnTo>
                    <a:pt x="491" y="1445"/>
                  </a:lnTo>
                  <a:lnTo>
                    <a:pt x="596" y="1395"/>
                  </a:lnTo>
                  <a:lnTo>
                    <a:pt x="696" y="1343"/>
                  </a:lnTo>
                  <a:lnTo>
                    <a:pt x="790" y="1287"/>
                  </a:lnTo>
                  <a:lnTo>
                    <a:pt x="877" y="1226"/>
                  </a:lnTo>
                  <a:lnTo>
                    <a:pt x="959" y="1164"/>
                  </a:lnTo>
                  <a:lnTo>
                    <a:pt x="1034" y="1098"/>
                  </a:lnTo>
                  <a:lnTo>
                    <a:pt x="1105" y="1032"/>
                  </a:lnTo>
                  <a:lnTo>
                    <a:pt x="1171" y="963"/>
                  </a:lnTo>
                  <a:lnTo>
                    <a:pt x="1232" y="891"/>
                  </a:lnTo>
                  <a:lnTo>
                    <a:pt x="1287" y="820"/>
                  </a:lnTo>
                  <a:lnTo>
                    <a:pt x="1338" y="749"/>
                  </a:lnTo>
                  <a:lnTo>
                    <a:pt x="1385" y="678"/>
                  </a:lnTo>
                  <a:lnTo>
                    <a:pt x="1427" y="607"/>
                  </a:lnTo>
                  <a:lnTo>
                    <a:pt x="1466" y="535"/>
                  </a:lnTo>
                  <a:lnTo>
                    <a:pt x="1500" y="466"/>
                  </a:lnTo>
                  <a:lnTo>
                    <a:pt x="1532" y="398"/>
                  </a:lnTo>
                  <a:lnTo>
                    <a:pt x="1559" y="333"/>
                  </a:lnTo>
                  <a:lnTo>
                    <a:pt x="1584" y="269"/>
                  </a:lnTo>
                  <a:lnTo>
                    <a:pt x="1605" y="208"/>
                  </a:lnTo>
                  <a:lnTo>
                    <a:pt x="1625" y="149"/>
                  </a:lnTo>
                  <a:lnTo>
                    <a:pt x="1639" y="96"/>
                  </a:lnTo>
                  <a:lnTo>
                    <a:pt x="1653" y="46"/>
                  </a:lnTo>
                  <a:lnTo>
                    <a:pt x="1664" y="0"/>
                  </a:lnTo>
                  <a:close/>
                </a:path>
              </a:pathLst>
            </a:custGeom>
            <a:solidFill>
              <a:srgbClr val="41B6E6"/>
            </a:solidFill>
            <a:ln w="0">
              <a:no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IN" sz="1200" dirty="0">
                <a:solidFill>
                  <a:prstClr val="black"/>
                </a:solidFill>
                <a:latin typeface="Calibri"/>
              </a:endParaRPr>
            </a:p>
          </p:txBody>
        </p:sp>
        <p:sp>
          <p:nvSpPr>
            <p:cNvPr id="18" name="Freeform 15">
              <a:extLst>
                <a:ext uri="{FF2B5EF4-FFF2-40B4-BE49-F238E27FC236}">
                  <a16:creationId xmlns:a16="http://schemas.microsoft.com/office/drawing/2014/main" id="{CCCA5F53-6140-4F8A-A6D6-30F8DCE07459}"/>
                </a:ext>
              </a:extLst>
            </p:cNvPr>
            <p:cNvSpPr>
              <a:spLocks/>
            </p:cNvSpPr>
            <p:nvPr/>
          </p:nvSpPr>
          <p:spPr bwMode="auto">
            <a:xfrm>
              <a:off x="3666350" y="3483417"/>
              <a:ext cx="2360428" cy="2360428"/>
            </a:xfrm>
            <a:custGeom>
              <a:avLst/>
              <a:gdLst>
                <a:gd name="T0" fmla="*/ 0 w 2856"/>
                <a:gd name="T1" fmla="*/ 0 h 2856"/>
                <a:gd name="T2" fmla="*/ 2856 w 2856"/>
                <a:gd name="T3" fmla="*/ 0 h 2856"/>
                <a:gd name="T4" fmla="*/ 2856 w 2856"/>
                <a:gd name="T5" fmla="*/ 2856 h 2856"/>
                <a:gd name="T6" fmla="*/ 1680 w 2856"/>
                <a:gd name="T7" fmla="*/ 2856 h 2856"/>
                <a:gd name="T8" fmla="*/ 1671 w 2856"/>
                <a:gd name="T9" fmla="*/ 2820 h 2856"/>
                <a:gd name="T10" fmla="*/ 1662 w 2856"/>
                <a:gd name="T11" fmla="*/ 2778 h 2856"/>
                <a:gd name="T12" fmla="*/ 1652 w 2856"/>
                <a:gd name="T13" fmla="*/ 2731 h 2856"/>
                <a:gd name="T14" fmla="*/ 1637 w 2856"/>
                <a:gd name="T15" fmla="*/ 2682 h 2856"/>
                <a:gd name="T16" fmla="*/ 1621 w 2856"/>
                <a:gd name="T17" fmla="*/ 2626 h 2856"/>
                <a:gd name="T18" fmla="*/ 1604 w 2856"/>
                <a:gd name="T19" fmla="*/ 2569 h 2856"/>
                <a:gd name="T20" fmla="*/ 1582 w 2856"/>
                <a:gd name="T21" fmla="*/ 2509 h 2856"/>
                <a:gd name="T22" fmla="*/ 1557 w 2856"/>
                <a:gd name="T23" fmla="*/ 2445 h 2856"/>
                <a:gd name="T24" fmla="*/ 1529 w 2856"/>
                <a:gd name="T25" fmla="*/ 2379 h 2856"/>
                <a:gd name="T26" fmla="*/ 1499 w 2856"/>
                <a:gd name="T27" fmla="*/ 2311 h 2856"/>
                <a:gd name="T28" fmla="*/ 1463 w 2856"/>
                <a:gd name="T29" fmla="*/ 2242 h 2856"/>
                <a:gd name="T30" fmla="*/ 1426 w 2856"/>
                <a:gd name="T31" fmla="*/ 2171 h 2856"/>
                <a:gd name="T32" fmla="*/ 1383 w 2856"/>
                <a:gd name="T33" fmla="*/ 2101 h 2856"/>
                <a:gd name="T34" fmla="*/ 1335 w 2856"/>
                <a:gd name="T35" fmla="*/ 2028 h 2856"/>
                <a:gd name="T36" fmla="*/ 1285 w 2856"/>
                <a:gd name="T37" fmla="*/ 1957 h 2856"/>
                <a:gd name="T38" fmla="*/ 1228 w 2856"/>
                <a:gd name="T39" fmla="*/ 1888 h 2856"/>
                <a:gd name="T40" fmla="*/ 1167 w 2856"/>
                <a:gd name="T41" fmla="*/ 1817 h 2856"/>
                <a:gd name="T42" fmla="*/ 1102 w 2856"/>
                <a:gd name="T43" fmla="*/ 1749 h 2856"/>
                <a:gd name="T44" fmla="*/ 1032 w 2856"/>
                <a:gd name="T45" fmla="*/ 1681 h 2856"/>
                <a:gd name="T46" fmla="*/ 956 w 2856"/>
                <a:gd name="T47" fmla="*/ 1617 h 2856"/>
                <a:gd name="T48" fmla="*/ 874 w 2856"/>
                <a:gd name="T49" fmla="*/ 1555 h 2856"/>
                <a:gd name="T50" fmla="*/ 787 w 2856"/>
                <a:gd name="T51" fmla="*/ 1495 h 2856"/>
                <a:gd name="T52" fmla="*/ 694 w 2856"/>
                <a:gd name="T53" fmla="*/ 1439 h 2856"/>
                <a:gd name="T54" fmla="*/ 594 w 2856"/>
                <a:gd name="T55" fmla="*/ 1386 h 2856"/>
                <a:gd name="T56" fmla="*/ 489 w 2856"/>
                <a:gd name="T57" fmla="*/ 1338 h 2856"/>
                <a:gd name="T58" fmla="*/ 377 w 2856"/>
                <a:gd name="T59" fmla="*/ 1293 h 2856"/>
                <a:gd name="T60" fmla="*/ 258 w 2856"/>
                <a:gd name="T61" fmla="*/ 1256 h 2856"/>
                <a:gd name="T62" fmla="*/ 133 w 2856"/>
                <a:gd name="T63" fmla="*/ 1222 h 2856"/>
                <a:gd name="T64" fmla="*/ 0 w 2856"/>
                <a:gd name="T65" fmla="*/ 1194 h 2856"/>
                <a:gd name="T66" fmla="*/ 0 w 2856"/>
                <a:gd name="T67"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56" h="2856">
                  <a:moveTo>
                    <a:pt x="0" y="0"/>
                  </a:moveTo>
                  <a:lnTo>
                    <a:pt x="2856" y="0"/>
                  </a:lnTo>
                  <a:lnTo>
                    <a:pt x="2856" y="2856"/>
                  </a:lnTo>
                  <a:lnTo>
                    <a:pt x="1680" y="2856"/>
                  </a:lnTo>
                  <a:lnTo>
                    <a:pt x="1671" y="2820"/>
                  </a:lnTo>
                  <a:lnTo>
                    <a:pt x="1662" y="2778"/>
                  </a:lnTo>
                  <a:lnTo>
                    <a:pt x="1652" y="2731"/>
                  </a:lnTo>
                  <a:lnTo>
                    <a:pt x="1637" y="2682"/>
                  </a:lnTo>
                  <a:lnTo>
                    <a:pt x="1621" y="2626"/>
                  </a:lnTo>
                  <a:lnTo>
                    <a:pt x="1604" y="2569"/>
                  </a:lnTo>
                  <a:lnTo>
                    <a:pt x="1582" y="2509"/>
                  </a:lnTo>
                  <a:lnTo>
                    <a:pt x="1557" y="2445"/>
                  </a:lnTo>
                  <a:lnTo>
                    <a:pt x="1529" y="2379"/>
                  </a:lnTo>
                  <a:lnTo>
                    <a:pt x="1499" y="2311"/>
                  </a:lnTo>
                  <a:lnTo>
                    <a:pt x="1463" y="2242"/>
                  </a:lnTo>
                  <a:lnTo>
                    <a:pt x="1426" y="2171"/>
                  </a:lnTo>
                  <a:lnTo>
                    <a:pt x="1383" y="2101"/>
                  </a:lnTo>
                  <a:lnTo>
                    <a:pt x="1335" y="2028"/>
                  </a:lnTo>
                  <a:lnTo>
                    <a:pt x="1285" y="1957"/>
                  </a:lnTo>
                  <a:lnTo>
                    <a:pt x="1228" y="1888"/>
                  </a:lnTo>
                  <a:lnTo>
                    <a:pt x="1167" y="1817"/>
                  </a:lnTo>
                  <a:lnTo>
                    <a:pt x="1102" y="1749"/>
                  </a:lnTo>
                  <a:lnTo>
                    <a:pt x="1032" y="1681"/>
                  </a:lnTo>
                  <a:lnTo>
                    <a:pt x="956" y="1617"/>
                  </a:lnTo>
                  <a:lnTo>
                    <a:pt x="874" y="1555"/>
                  </a:lnTo>
                  <a:lnTo>
                    <a:pt x="787" y="1495"/>
                  </a:lnTo>
                  <a:lnTo>
                    <a:pt x="694" y="1439"/>
                  </a:lnTo>
                  <a:lnTo>
                    <a:pt x="594" y="1386"/>
                  </a:lnTo>
                  <a:lnTo>
                    <a:pt x="489" y="1338"/>
                  </a:lnTo>
                  <a:lnTo>
                    <a:pt x="377" y="1293"/>
                  </a:lnTo>
                  <a:lnTo>
                    <a:pt x="258" y="1256"/>
                  </a:lnTo>
                  <a:lnTo>
                    <a:pt x="133" y="1222"/>
                  </a:lnTo>
                  <a:lnTo>
                    <a:pt x="0" y="1194"/>
                  </a:lnTo>
                  <a:lnTo>
                    <a:pt x="0" y="0"/>
                  </a:lnTo>
                  <a:close/>
                </a:path>
              </a:pathLst>
            </a:custGeom>
            <a:solidFill>
              <a:srgbClr val="425563"/>
            </a:solidFill>
            <a:ln w="0">
              <a:no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IN" sz="1200" dirty="0">
                <a:solidFill>
                  <a:prstClr val="black"/>
                </a:solidFill>
                <a:latin typeface="Calibri"/>
              </a:endParaRPr>
            </a:p>
          </p:txBody>
        </p:sp>
        <p:sp>
          <p:nvSpPr>
            <p:cNvPr id="19" name="Freeform 16">
              <a:extLst>
                <a:ext uri="{FF2B5EF4-FFF2-40B4-BE49-F238E27FC236}">
                  <a16:creationId xmlns:a16="http://schemas.microsoft.com/office/drawing/2014/main" id="{6596BFC0-187B-462D-BA8C-BAD40FD8B358}"/>
                </a:ext>
              </a:extLst>
            </p:cNvPr>
            <p:cNvSpPr>
              <a:spLocks/>
            </p:cNvSpPr>
            <p:nvPr/>
          </p:nvSpPr>
          <p:spPr bwMode="auto">
            <a:xfrm>
              <a:off x="6144537" y="1008193"/>
              <a:ext cx="2360428" cy="2360428"/>
            </a:xfrm>
            <a:custGeom>
              <a:avLst/>
              <a:gdLst>
                <a:gd name="T0" fmla="*/ 0 w 2856"/>
                <a:gd name="T1" fmla="*/ 0 h 2856"/>
                <a:gd name="T2" fmla="*/ 1281 w 2856"/>
                <a:gd name="T3" fmla="*/ 0 h 2856"/>
                <a:gd name="T4" fmla="*/ 1294 w 2856"/>
                <a:gd name="T5" fmla="*/ 46 h 2856"/>
                <a:gd name="T6" fmla="*/ 1306 w 2856"/>
                <a:gd name="T7" fmla="*/ 98 h 2856"/>
                <a:gd name="T8" fmla="*/ 1322 w 2856"/>
                <a:gd name="T9" fmla="*/ 153 h 2856"/>
                <a:gd name="T10" fmla="*/ 1342 w 2856"/>
                <a:gd name="T11" fmla="*/ 212 h 2856"/>
                <a:gd name="T12" fmla="*/ 1363 w 2856"/>
                <a:gd name="T13" fmla="*/ 272 h 2856"/>
                <a:gd name="T14" fmla="*/ 1388 w 2856"/>
                <a:gd name="T15" fmla="*/ 338 h 2856"/>
                <a:gd name="T16" fmla="*/ 1416 w 2856"/>
                <a:gd name="T17" fmla="*/ 404 h 2856"/>
                <a:gd name="T18" fmla="*/ 1448 w 2856"/>
                <a:gd name="T19" fmla="*/ 473 h 2856"/>
                <a:gd name="T20" fmla="*/ 1484 w 2856"/>
                <a:gd name="T21" fmla="*/ 544 h 2856"/>
                <a:gd name="T22" fmla="*/ 1523 w 2856"/>
                <a:gd name="T23" fmla="*/ 616 h 2856"/>
                <a:gd name="T24" fmla="*/ 1566 w 2856"/>
                <a:gd name="T25" fmla="*/ 689 h 2856"/>
                <a:gd name="T26" fmla="*/ 1614 w 2856"/>
                <a:gd name="T27" fmla="*/ 760 h 2856"/>
                <a:gd name="T28" fmla="*/ 1667 w 2856"/>
                <a:gd name="T29" fmla="*/ 833 h 2856"/>
                <a:gd name="T30" fmla="*/ 1724 w 2856"/>
                <a:gd name="T31" fmla="*/ 906 h 2856"/>
                <a:gd name="T32" fmla="*/ 1787 w 2856"/>
                <a:gd name="T33" fmla="*/ 975 h 2856"/>
                <a:gd name="T34" fmla="*/ 1854 w 2856"/>
                <a:gd name="T35" fmla="*/ 1046 h 2856"/>
                <a:gd name="T36" fmla="*/ 1927 w 2856"/>
                <a:gd name="T37" fmla="*/ 1114 h 2856"/>
                <a:gd name="T38" fmla="*/ 2006 w 2856"/>
                <a:gd name="T39" fmla="*/ 1178 h 2856"/>
                <a:gd name="T40" fmla="*/ 2089 w 2856"/>
                <a:gd name="T41" fmla="*/ 1242 h 2856"/>
                <a:gd name="T42" fmla="*/ 2180 w 2856"/>
                <a:gd name="T43" fmla="*/ 1301 h 2856"/>
                <a:gd name="T44" fmla="*/ 2276 w 2856"/>
                <a:gd name="T45" fmla="*/ 1358 h 2856"/>
                <a:gd name="T46" fmla="*/ 2377 w 2856"/>
                <a:gd name="T47" fmla="*/ 1409 h 2856"/>
                <a:gd name="T48" fmla="*/ 2488 w 2856"/>
                <a:gd name="T49" fmla="*/ 1457 h 2856"/>
                <a:gd name="T50" fmla="*/ 2604 w 2856"/>
                <a:gd name="T51" fmla="*/ 1502 h 2856"/>
                <a:gd name="T52" fmla="*/ 2726 w 2856"/>
                <a:gd name="T53" fmla="*/ 1539 h 2856"/>
                <a:gd name="T54" fmla="*/ 2856 w 2856"/>
                <a:gd name="T55" fmla="*/ 1571 h 2856"/>
                <a:gd name="T56" fmla="*/ 2856 w 2856"/>
                <a:gd name="T57" fmla="*/ 2856 h 2856"/>
                <a:gd name="T58" fmla="*/ 0 w 2856"/>
                <a:gd name="T59" fmla="*/ 2856 h 2856"/>
                <a:gd name="T60" fmla="*/ 0 w 2856"/>
                <a:gd name="T6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6" h="2856">
                  <a:moveTo>
                    <a:pt x="0" y="0"/>
                  </a:moveTo>
                  <a:lnTo>
                    <a:pt x="1281" y="0"/>
                  </a:lnTo>
                  <a:lnTo>
                    <a:pt x="1294" y="46"/>
                  </a:lnTo>
                  <a:lnTo>
                    <a:pt x="1306" y="98"/>
                  </a:lnTo>
                  <a:lnTo>
                    <a:pt x="1322" y="153"/>
                  </a:lnTo>
                  <a:lnTo>
                    <a:pt x="1342" y="212"/>
                  </a:lnTo>
                  <a:lnTo>
                    <a:pt x="1363" y="272"/>
                  </a:lnTo>
                  <a:lnTo>
                    <a:pt x="1388" y="338"/>
                  </a:lnTo>
                  <a:lnTo>
                    <a:pt x="1416" y="404"/>
                  </a:lnTo>
                  <a:lnTo>
                    <a:pt x="1448" y="473"/>
                  </a:lnTo>
                  <a:lnTo>
                    <a:pt x="1484" y="544"/>
                  </a:lnTo>
                  <a:lnTo>
                    <a:pt x="1523" y="616"/>
                  </a:lnTo>
                  <a:lnTo>
                    <a:pt x="1566" y="689"/>
                  </a:lnTo>
                  <a:lnTo>
                    <a:pt x="1614" y="760"/>
                  </a:lnTo>
                  <a:lnTo>
                    <a:pt x="1667" y="833"/>
                  </a:lnTo>
                  <a:lnTo>
                    <a:pt x="1724" y="906"/>
                  </a:lnTo>
                  <a:lnTo>
                    <a:pt x="1787" y="975"/>
                  </a:lnTo>
                  <a:lnTo>
                    <a:pt x="1854" y="1046"/>
                  </a:lnTo>
                  <a:lnTo>
                    <a:pt x="1927" y="1114"/>
                  </a:lnTo>
                  <a:lnTo>
                    <a:pt x="2006" y="1178"/>
                  </a:lnTo>
                  <a:lnTo>
                    <a:pt x="2089" y="1242"/>
                  </a:lnTo>
                  <a:lnTo>
                    <a:pt x="2180" y="1301"/>
                  </a:lnTo>
                  <a:lnTo>
                    <a:pt x="2276" y="1358"/>
                  </a:lnTo>
                  <a:lnTo>
                    <a:pt x="2377" y="1409"/>
                  </a:lnTo>
                  <a:lnTo>
                    <a:pt x="2488" y="1457"/>
                  </a:lnTo>
                  <a:lnTo>
                    <a:pt x="2604" y="1502"/>
                  </a:lnTo>
                  <a:lnTo>
                    <a:pt x="2726" y="1539"/>
                  </a:lnTo>
                  <a:lnTo>
                    <a:pt x="2856" y="1571"/>
                  </a:lnTo>
                  <a:lnTo>
                    <a:pt x="2856" y="2856"/>
                  </a:lnTo>
                  <a:lnTo>
                    <a:pt x="0" y="2856"/>
                  </a:lnTo>
                  <a:lnTo>
                    <a:pt x="0" y="0"/>
                  </a:lnTo>
                  <a:close/>
                </a:path>
              </a:pathLst>
            </a:custGeom>
            <a:solidFill>
              <a:srgbClr val="003087"/>
            </a:solidFill>
            <a:ln w="0">
              <a:no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IN" sz="1200" dirty="0">
                <a:solidFill>
                  <a:prstClr val="black"/>
                </a:solidFill>
                <a:latin typeface="Calibri"/>
              </a:endParaRPr>
            </a:p>
          </p:txBody>
        </p:sp>
        <p:sp>
          <p:nvSpPr>
            <p:cNvPr id="20" name="Freeform 17">
              <a:extLst>
                <a:ext uri="{FF2B5EF4-FFF2-40B4-BE49-F238E27FC236}">
                  <a16:creationId xmlns:a16="http://schemas.microsoft.com/office/drawing/2014/main" id="{C9DFC304-E9BF-4F75-932F-7C5F6E2B321A}"/>
                </a:ext>
              </a:extLst>
            </p:cNvPr>
            <p:cNvSpPr>
              <a:spLocks/>
            </p:cNvSpPr>
            <p:nvPr/>
          </p:nvSpPr>
          <p:spPr bwMode="auto">
            <a:xfrm>
              <a:off x="6178296" y="3489380"/>
              <a:ext cx="2360428" cy="2360428"/>
            </a:xfrm>
            <a:custGeom>
              <a:avLst/>
              <a:gdLst>
                <a:gd name="T0" fmla="*/ 0 w 2856"/>
                <a:gd name="T1" fmla="*/ 0 h 2856"/>
                <a:gd name="T2" fmla="*/ 2856 w 2856"/>
                <a:gd name="T3" fmla="*/ 0 h 2856"/>
                <a:gd name="T4" fmla="*/ 2856 w 2856"/>
                <a:gd name="T5" fmla="*/ 1212 h 2856"/>
                <a:gd name="T6" fmla="*/ 2723 w 2856"/>
                <a:gd name="T7" fmla="*/ 1245 h 2856"/>
                <a:gd name="T8" fmla="*/ 2596 w 2856"/>
                <a:gd name="T9" fmla="*/ 1285 h 2856"/>
                <a:gd name="T10" fmla="*/ 2477 w 2856"/>
                <a:gd name="T11" fmla="*/ 1329 h 2856"/>
                <a:gd name="T12" fmla="*/ 2365 w 2856"/>
                <a:gd name="T13" fmla="*/ 1381 h 2856"/>
                <a:gd name="T14" fmla="*/ 2260 w 2856"/>
                <a:gd name="T15" fmla="*/ 1434 h 2856"/>
                <a:gd name="T16" fmla="*/ 2162 w 2856"/>
                <a:gd name="T17" fmla="*/ 1493 h 2856"/>
                <a:gd name="T18" fmla="*/ 2070 w 2856"/>
                <a:gd name="T19" fmla="*/ 1555 h 2856"/>
                <a:gd name="T20" fmla="*/ 1986 w 2856"/>
                <a:gd name="T21" fmla="*/ 1621 h 2856"/>
                <a:gd name="T22" fmla="*/ 1906 w 2856"/>
                <a:gd name="T23" fmla="*/ 1689 h 2856"/>
                <a:gd name="T24" fmla="*/ 1833 w 2856"/>
                <a:gd name="T25" fmla="*/ 1760 h 2856"/>
                <a:gd name="T26" fmla="*/ 1765 w 2856"/>
                <a:gd name="T27" fmla="*/ 1833 h 2856"/>
                <a:gd name="T28" fmla="*/ 1703 w 2856"/>
                <a:gd name="T29" fmla="*/ 1906 h 2856"/>
                <a:gd name="T30" fmla="*/ 1646 w 2856"/>
                <a:gd name="T31" fmla="*/ 1980 h 2856"/>
                <a:gd name="T32" fmla="*/ 1593 w 2856"/>
                <a:gd name="T33" fmla="*/ 2055 h 2856"/>
                <a:gd name="T34" fmla="*/ 1546 w 2856"/>
                <a:gd name="T35" fmla="*/ 2130 h 2856"/>
                <a:gd name="T36" fmla="*/ 1502 w 2856"/>
                <a:gd name="T37" fmla="*/ 2205 h 2856"/>
                <a:gd name="T38" fmla="*/ 1464 w 2856"/>
                <a:gd name="T39" fmla="*/ 2278 h 2856"/>
                <a:gd name="T40" fmla="*/ 1429 w 2856"/>
                <a:gd name="T41" fmla="*/ 2349 h 2856"/>
                <a:gd name="T42" fmla="*/ 1399 w 2856"/>
                <a:gd name="T43" fmla="*/ 2420 h 2856"/>
                <a:gd name="T44" fmla="*/ 1372 w 2856"/>
                <a:gd name="T45" fmla="*/ 2488 h 2856"/>
                <a:gd name="T46" fmla="*/ 1349 w 2856"/>
                <a:gd name="T47" fmla="*/ 2552 h 2856"/>
                <a:gd name="T48" fmla="*/ 1327 w 2856"/>
                <a:gd name="T49" fmla="*/ 2614 h 2856"/>
                <a:gd name="T50" fmla="*/ 1311 w 2856"/>
                <a:gd name="T51" fmla="*/ 2671 h 2856"/>
                <a:gd name="T52" fmla="*/ 1295 w 2856"/>
                <a:gd name="T53" fmla="*/ 2724 h 2856"/>
                <a:gd name="T54" fmla="*/ 1285 w 2856"/>
                <a:gd name="T55" fmla="*/ 2774 h 2856"/>
                <a:gd name="T56" fmla="*/ 1274 w 2856"/>
                <a:gd name="T57" fmla="*/ 2817 h 2856"/>
                <a:gd name="T58" fmla="*/ 1267 w 2856"/>
                <a:gd name="T59" fmla="*/ 2856 h 2856"/>
                <a:gd name="T60" fmla="*/ 0 w 2856"/>
                <a:gd name="T61" fmla="*/ 2856 h 2856"/>
                <a:gd name="T62" fmla="*/ 0 w 2856"/>
                <a:gd name="T63"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6" h="2856">
                  <a:moveTo>
                    <a:pt x="0" y="0"/>
                  </a:moveTo>
                  <a:lnTo>
                    <a:pt x="2856" y="0"/>
                  </a:lnTo>
                  <a:lnTo>
                    <a:pt x="2856" y="1212"/>
                  </a:lnTo>
                  <a:lnTo>
                    <a:pt x="2723" y="1245"/>
                  </a:lnTo>
                  <a:lnTo>
                    <a:pt x="2596" y="1285"/>
                  </a:lnTo>
                  <a:lnTo>
                    <a:pt x="2477" y="1329"/>
                  </a:lnTo>
                  <a:lnTo>
                    <a:pt x="2365" y="1381"/>
                  </a:lnTo>
                  <a:lnTo>
                    <a:pt x="2260" y="1434"/>
                  </a:lnTo>
                  <a:lnTo>
                    <a:pt x="2162" y="1493"/>
                  </a:lnTo>
                  <a:lnTo>
                    <a:pt x="2070" y="1555"/>
                  </a:lnTo>
                  <a:lnTo>
                    <a:pt x="1986" y="1621"/>
                  </a:lnTo>
                  <a:lnTo>
                    <a:pt x="1906" y="1689"/>
                  </a:lnTo>
                  <a:lnTo>
                    <a:pt x="1833" y="1760"/>
                  </a:lnTo>
                  <a:lnTo>
                    <a:pt x="1765" y="1833"/>
                  </a:lnTo>
                  <a:lnTo>
                    <a:pt x="1703" y="1906"/>
                  </a:lnTo>
                  <a:lnTo>
                    <a:pt x="1646" y="1980"/>
                  </a:lnTo>
                  <a:lnTo>
                    <a:pt x="1593" y="2055"/>
                  </a:lnTo>
                  <a:lnTo>
                    <a:pt x="1546" y="2130"/>
                  </a:lnTo>
                  <a:lnTo>
                    <a:pt x="1502" y="2205"/>
                  </a:lnTo>
                  <a:lnTo>
                    <a:pt x="1464" y="2278"/>
                  </a:lnTo>
                  <a:lnTo>
                    <a:pt x="1429" y="2349"/>
                  </a:lnTo>
                  <a:lnTo>
                    <a:pt x="1399" y="2420"/>
                  </a:lnTo>
                  <a:lnTo>
                    <a:pt x="1372" y="2488"/>
                  </a:lnTo>
                  <a:lnTo>
                    <a:pt x="1349" y="2552"/>
                  </a:lnTo>
                  <a:lnTo>
                    <a:pt x="1327" y="2614"/>
                  </a:lnTo>
                  <a:lnTo>
                    <a:pt x="1311" y="2671"/>
                  </a:lnTo>
                  <a:lnTo>
                    <a:pt x="1295" y="2724"/>
                  </a:lnTo>
                  <a:lnTo>
                    <a:pt x="1285" y="2774"/>
                  </a:lnTo>
                  <a:lnTo>
                    <a:pt x="1274" y="2817"/>
                  </a:lnTo>
                  <a:lnTo>
                    <a:pt x="1267" y="2856"/>
                  </a:lnTo>
                  <a:lnTo>
                    <a:pt x="0" y="2856"/>
                  </a:lnTo>
                  <a:lnTo>
                    <a:pt x="0" y="0"/>
                  </a:lnTo>
                  <a:close/>
                </a:path>
              </a:pathLst>
            </a:custGeom>
            <a:solidFill>
              <a:srgbClr val="005EB8"/>
            </a:solidFill>
            <a:ln w="0">
              <a:no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IN" sz="1200" dirty="0">
                <a:solidFill>
                  <a:prstClr val="black"/>
                </a:solidFill>
                <a:latin typeface="Calibri"/>
              </a:endParaRPr>
            </a:p>
          </p:txBody>
        </p:sp>
        <p:sp>
          <p:nvSpPr>
            <p:cNvPr id="21" name="TextBox 21">
              <a:extLst>
                <a:ext uri="{FF2B5EF4-FFF2-40B4-BE49-F238E27FC236}">
                  <a16:creationId xmlns:a16="http://schemas.microsoft.com/office/drawing/2014/main" id="{9FBD57AF-093F-4DA6-9F64-6F75BF92EFC2}"/>
                </a:ext>
              </a:extLst>
            </p:cNvPr>
            <p:cNvSpPr txBox="1"/>
            <p:nvPr/>
          </p:nvSpPr>
          <p:spPr>
            <a:xfrm>
              <a:off x="3828409" y="2126483"/>
              <a:ext cx="2043988" cy="792074"/>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IN" sz="1200" b="1" dirty="0">
                  <a:solidFill>
                    <a:prstClr val="white"/>
                  </a:solidFill>
                  <a:latin typeface="Arial" pitchFamily="34" charset="0"/>
                  <a:cs typeface="Arial" pitchFamily="34" charset="0"/>
                </a:rPr>
                <a:t>Claims management</a:t>
              </a:r>
            </a:p>
          </p:txBody>
        </p:sp>
        <p:sp>
          <p:nvSpPr>
            <p:cNvPr id="23" name="TextBox 22">
              <a:extLst>
                <a:ext uri="{FF2B5EF4-FFF2-40B4-BE49-F238E27FC236}">
                  <a16:creationId xmlns:a16="http://schemas.microsoft.com/office/drawing/2014/main" id="{3037939F-1803-4E2B-80C0-DDA6307C9C68}"/>
                </a:ext>
              </a:extLst>
            </p:cNvPr>
            <p:cNvSpPr txBox="1"/>
            <p:nvPr/>
          </p:nvSpPr>
          <p:spPr>
            <a:xfrm>
              <a:off x="6317770" y="2051342"/>
              <a:ext cx="2047929" cy="1108903"/>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IN" sz="1200" b="1" dirty="0">
                  <a:solidFill>
                    <a:prstClr val="white"/>
                  </a:solidFill>
                  <a:latin typeface="Arial" pitchFamily="34" charset="0"/>
                  <a:cs typeface="Arial" pitchFamily="34" charset="0"/>
                </a:rPr>
                <a:t>Practitioner Performance Advice</a:t>
              </a:r>
            </a:p>
          </p:txBody>
        </p:sp>
        <p:sp>
          <p:nvSpPr>
            <p:cNvPr id="24" name="TextBox 23">
              <a:extLst>
                <a:ext uri="{FF2B5EF4-FFF2-40B4-BE49-F238E27FC236}">
                  <a16:creationId xmlns:a16="http://schemas.microsoft.com/office/drawing/2014/main" id="{57AE2BD9-A949-42F9-B031-CE4339888156}"/>
                </a:ext>
              </a:extLst>
            </p:cNvPr>
            <p:cNvSpPr txBox="1"/>
            <p:nvPr/>
          </p:nvSpPr>
          <p:spPr>
            <a:xfrm>
              <a:off x="3842586" y="3647352"/>
              <a:ext cx="2029812" cy="7920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IN" sz="1200" b="1" dirty="0">
                  <a:solidFill>
                    <a:prstClr val="white"/>
                  </a:solidFill>
                  <a:latin typeface="Arial" pitchFamily="34" charset="0"/>
                  <a:cs typeface="Arial" pitchFamily="34" charset="0"/>
                </a:rPr>
                <a:t>Primary Care Appeals</a:t>
              </a:r>
            </a:p>
          </p:txBody>
        </p:sp>
        <p:sp>
          <p:nvSpPr>
            <p:cNvPr id="25" name="TextBox 24">
              <a:extLst>
                <a:ext uri="{FF2B5EF4-FFF2-40B4-BE49-F238E27FC236}">
                  <a16:creationId xmlns:a16="http://schemas.microsoft.com/office/drawing/2014/main" id="{A9E0CAD6-828D-43CD-AFF9-7B1947DB0F21}"/>
                </a:ext>
              </a:extLst>
            </p:cNvPr>
            <p:cNvSpPr txBox="1"/>
            <p:nvPr/>
          </p:nvSpPr>
          <p:spPr>
            <a:xfrm>
              <a:off x="6311177" y="3647352"/>
              <a:ext cx="2027147" cy="7920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IN" sz="1200" b="1" dirty="0">
                  <a:solidFill>
                    <a:prstClr val="white"/>
                  </a:solidFill>
                  <a:latin typeface="Arial" pitchFamily="34" charset="0"/>
                  <a:cs typeface="Arial" pitchFamily="34" charset="0"/>
                </a:rPr>
                <a:t>Safety and Learning</a:t>
              </a:r>
            </a:p>
          </p:txBody>
        </p:sp>
      </p:grpSp>
      <p:graphicFrame>
        <p:nvGraphicFramePr>
          <p:cNvPr id="26" name="Diagram 25">
            <a:extLst>
              <a:ext uri="{FF2B5EF4-FFF2-40B4-BE49-F238E27FC236}">
                <a16:creationId xmlns:a16="http://schemas.microsoft.com/office/drawing/2014/main" id="{BC1182E4-6B6D-48BC-8C36-67E1E03871FB}"/>
              </a:ext>
            </a:extLst>
          </p:cNvPr>
          <p:cNvGraphicFramePr/>
          <p:nvPr>
            <p:extLst>
              <p:ext uri="{D42A27DB-BD31-4B8C-83A1-F6EECF244321}">
                <p14:modId xmlns:p14="http://schemas.microsoft.com/office/powerpoint/2010/main" val="3037794474"/>
              </p:ext>
            </p:extLst>
          </p:nvPr>
        </p:nvGraphicFramePr>
        <p:xfrm>
          <a:off x="8641377" y="988362"/>
          <a:ext cx="3293948" cy="2812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TextBox 26">
            <a:extLst>
              <a:ext uri="{FF2B5EF4-FFF2-40B4-BE49-F238E27FC236}">
                <a16:creationId xmlns:a16="http://schemas.microsoft.com/office/drawing/2014/main" id="{A7A99795-5A5C-4063-A96D-4EF64D1E5427}"/>
              </a:ext>
            </a:extLst>
          </p:cNvPr>
          <p:cNvSpPr txBox="1"/>
          <p:nvPr/>
        </p:nvSpPr>
        <p:spPr>
          <a:xfrm>
            <a:off x="9573001" y="471753"/>
            <a:ext cx="1565734" cy="369332"/>
          </a:xfrm>
          <a:prstGeom prst="rect">
            <a:avLst/>
          </a:prstGeom>
          <a:noFill/>
        </p:spPr>
        <p:txBody>
          <a:bodyPr wrap="square">
            <a:spAutoFit/>
          </a:bodyPr>
          <a:lstStyle/>
          <a:p>
            <a:r>
              <a:rPr lang="en-US" b="1" dirty="0">
                <a:latin typeface="Graphik" panose="020B0503030202060203" pitchFamily="34" charset="77"/>
              </a:rPr>
              <a:t>Value of Data</a:t>
            </a:r>
            <a:endParaRPr lang="en-GB" dirty="0"/>
          </a:p>
        </p:txBody>
      </p:sp>
      <p:pic>
        <p:nvPicPr>
          <p:cNvPr id="28" name="Picture 27">
            <a:extLst>
              <a:ext uri="{FF2B5EF4-FFF2-40B4-BE49-F238E27FC236}">
                <a16:creationId xmlns:a16="http://schemas.microsoft.com/office/drawing/2014/main" id="{BC6C1BDA-9287-48F0-BA29-2C3F6458647C}"/>
              </a:ext>
            </a:extLst>
          </p:cNvPr>
          <p:cNvPicPr>
            <a:picLocks noChangeAspect="1"/>
          </p:cNvPicPr>
          <p:nvPr/>
        </p:nvPicPr>
        <p:blipFill>
          <a:blip r:embed="rId9"/>
          <a:stretch>
            <a:fillRect/>
          </a:stretch>
        </p:blipFill>
        <p:spPr>
          <a:xfrm>
            <a:off x="6059533" y="4757258"/>
            <a:ext cx="5875792" cy="1724797"/>
          </a:xfrm>
          <a:prstGeom prst="rect">
            <a:avLst/>
          </a:prstGeom>
        </p:spPr>
      </p:pic>
      <p:pic>
        <p:nvPicPr>
          <p:cNvPr id="2050" name="Picture 2" descr="Profile photo of Niamh McKenna">
            <a:extLst>
              <a:ext uri="{FF2B5EF4-FFF2-40B4-BE49-F238E27FC236}">
                <a16:creationId xmlns:a16="http://schemas.microsoft.com/office/drawing/2014/main" id="{7367BCE9-8C0A-445C-A172-9D2338A093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491" y="3280613"/>
            <a:ext cx="2382251" cy="238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3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580FD-D4AB-431F-A896-317F635C49F7}"/>
              </a:ext>
            </a:extLst>
          </p:cNvPr>
          <p:cNvSpPr txBox="1"/>
          <p:nvPr/>
        </p:nvSpPr>
        <p:spPr>
          <a:xfrm>
            <a:off x="185629" y="76084"/>
            <a:ext cx="2333833" cy="369332"/>
          </a:xfrm>
          <a:prstGeom prst="rect">
            <a:avLst/>
          </a:prstGeom>
          <a:noFill/>
        </p:spPr>
        <p:txBody>
          <a:bodyPr wrap="square">
            <a:spAutoFit/>
          </a:bodyPr>
          <a:lstStyle/>
          <a:p>
            <a:r>
              <a:rPr lang="en-US" sz="1800" b="1" dirty="0">
                <a:latin typeface="Graphik" panose="020B0503030202060203" pitchFamily="34" charset="77"/>
              </a:rPr>
              <a:t>Student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19201" y="944417"/>
            <a:ext cx="3984914" cy="5313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388" r="2772" b="14344"/>
          <a:stretch/>
        </p:blipFill>
        <p:spPr>
          <a:xfrm>
            <a:off x="6391564" y="391947"/>
            <a:ext cx="4775200" cy="5874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181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72E1B3-1642-C64B-A418-D918DDA4C34C}"/>
              </a:ext>
            </a:extLst>
          </p:cNvPr>
          <p:cNvSpPr txBox="1">
            <a:spLocks/>
          </p:cNvSpPr>
          <p:nvPr/>
        </p:nvSpPr>
        <p:spPr>
          <a:xfrm>
            <a:off x="1105988" y="2850279"/>
            <a:ext cx="9851874" cy="870944"/>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600" b="0"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rPr>
              <a:t>Week 5 - Genomics</a:t>
            </a:r>
            <a:endParaRPr kumimoji="0" lang="en-US" sz="6600" b="1"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endParaRPr>
          </a:p>
        </p:txBody>
      </p:sp>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9945631" y="389824"/>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4" name="Title 1">
            <a:extLst>
              <a:ext uri="{FF2B5EF4-FFF2-40B4-BE49-F238E27FC236}">
                <a16:creationId xmlns:a16="http://schemas.microsoft.com/office/drawing/2014/main" id="{0A5702F8-C1DB-4FE7-A7FD-FF699C43C5E3}"/>
              </a:ext>
            </a:extLst>
          </p:cNvPr>
          <p:cNvSpPr txBox="1">
            <a:spLocks/>
          </p:cNvSpPr>
          <p:nvPr/>
        </p:nvSpPr>
        <p:spPr>
          <a:xfrm>
            <a:off x="1477925" y="389824"/>
            <a:ext cx="2179675" cy="367858"/>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Enrichment Session</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Wed </a:t>
            </a:r>
            <a:r>
              <a:rPr lang="en-US" sz="1400" dirty="0">
                <a:solidFill>
                  <a:srgbClr val="FFFFFF"/>
                </a:solidFill>
                <a:latin typeface="Graphik Semibold" panose="020B0503030202060203" pitchFamily="34" charset="77"/>
              </a:rPr>
              <a:t>13</a:t>
            </a:r>
            <a:r>
              <a:rPr kumimoji="0" lang="en-US" sz="1400" b="1" i="0" u="none" strike="noStrike" kern="1200" cap="none" spc="0" normalizeH="0" baseline="0" noProof="0" dirty="0" err="1">
                <a:ln>
                  <a:noFill/>
                </a:ln>
                <a:solidFill>
                  <a:srgbClr val="FFFFFF"/>
                </a:solidFill>
                <a:effectLst/>
                <a:uLnTx/>
                <a:uFillTx/>
                <a:latin typeface="Graphik Semibold" panose="020B0503030202060203" pitchFamily="34" charset="77"/>
                <a:ea typeface="+mj-ea"/>
                <a:cs typeface="+mj-cs"/>
              </a:rPr>
              <a:t>th</a:t>
            </a: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 October, 2021</a:t>
            </a:r>
          </a:p>
        </p:txBody>
      </p:sp>
      <p:pic>
        <p:nvPicPr>
          <p:cNvPr id="3074" name="Picture 2" descr="North East Futures UTC - Home | Facebook">
            <a:extLst>
              <a:ext uri="{FF2B5EF4-FFF2-40B4-BE49-F238E27FC236}">
                <a16:creationId xmlns:a16="http://schemas.microsoft.com/office/drawing/2014/main" id="{13D1530D-3374-42A0-AB5B-DFCF8AAF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4" y="88355"/>
            <a:ext cx="1267326" cy="1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9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10189745" y="81473"/>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 name="TextBox 1">
            <a:extLst>
              <a:ext uri="{FF2B5EF4-FFF2-40B4-BE49-F238E27FC236}">
                <a16:creationId xmlns:a16="http://schemas.microsoft.com/office/drawing/2014/main" id="{C1B81CBF-2F0E-4D0C-9C70-4C62B83D435E}"/>
              </a:ext>
            </a:extLst>
          </p:cNvPr>
          <p:cNvSpPr txBox="1"/>
          <p:nvPr/>
        </p:nvSpPr>
        <p:spPr>
          <a:xfrm>
            <a:off x="2652897" y="366693"/>
            <a:ext cx="2787514" cy="1754326"/>
          </a:xfrm>
          <a:prstGeom prst="rect">
            <a:avLst/>
          </a:prstGeom>
          <a:noFill/>
        </p:spPr>
        <p:txBody>
          <a:bodyPr wrap="square" rtlCol="0">
            <a:spAutoFit/>
          </a:bodyPr>
          <a:lstStyle/>
          <a:p>
            <a:r>
              <a:rPr lang="en-GB" dirty="0"/>
              <a:t>What is the Healthcare challenge? What is Genomics?  Why is genomics important and what can it achieve?  What influences Genomics use?</a:t>
            </a:r>
          </a:p>
        </p:txBody>
      </p:sp>
      <p:sp>
        <p:nvSpPr>
          <p:cNvPr id="9" name="Title 10">
            <a:extLst>
              <a:ext uri="{FF2B5EF4-FFF2-40B4-BE49-F238E27FC236}">
                <a16:creationId xmlns:a16="http://schemas.microsoft.com/office/drawing/2014/main" id="{F58325A4-769F-4FEE-96CB-38F6194B3C72}"/>
              </a:ext>
            </a:extLst>
          </p:cNvPr>
          <p:cNvSpPr txBox="1">
            <a:spLocks/>
          </p:cNvSpPr>
          <p:nvPr/>
        </p:nvSpPr>
        <p:spPr>
          <a:xfrm>
            <a:off x="2652896" y="3292843"/>
            <a:ext cx="3042051"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2400" b="1" dirty="0">
                <a:latin typeface="Graphik" panose="020B0503030202060203" pitchFamily="34" charset="77"/>
              </a:rPr>
              <a:t>Simon Wilde</a:t>
            </a:r>
          </a:p>
          <a:p>
            <a:pPr>
              <a:lnSpc>
                <a:spcPct val="100000"/>
              </a:lnSpc>
            </a:pPr>
            <a:r>
              <a:rPr lang="en-US" sz="1800" b="1" dirty="0">
                <a:latin typeface="Graphik" panose="020B0503030202060203" pitchFamily="34" charset="77"/>
              </a:rPr>
              <a:t>Engagement Director</a:t>
            </a:r>
          </a:p>
          <a:p>
            <a:pPr>
              <a:lnSpc>
                <a:spcPct val="100000"/>
              </a:lnSpc>
            </a:pPr>
            <a:r>
              <a:rPr lang="en-US" sz="1800" b="1" dirty="0">
                <a:latin typeface="Graphik" panose="020B0503030202060203" pitchFamily="34" charset="77"/>
              </a:rPr>
              <a:t>Genomics England</a:t>
            </a:r>
          </a:p>
        </p:txBody>
      </p:sp>
      <p:sp>
        <p:nvSpPr>
          <p:cNvPr id="44" name="TextBox 43">
            <a:extLst>
              <a:ext uri="{FF2B5EF4-FFF2-40B4-BE49-F238E27FC236}">
                <a16:creationId xmlns:a16="http://schemas.microsoft.com/office/drawing/2014/main" id="{977D4048-B945-42A1-93C9-5AB113D683BD}"/>
              </a:ext>
            </a:extLst>
          </p:cNvPr>
          <p:cNvSpPr txBox="1"/>
          <p:nvPr/>
        </p:nvSpPr>
        <p:spPr>
          <a:xfrm>
            <a:off x="6014424" y="471753"/>
            <a:ext cx="4902492" cy="369332"/>
          </a:xfrm>
          <a:prstGeom prst="rect">
            <a:avLst/>
          </a:prstGeom>
          <a:noFill/>
        </p:spPr>
        <p:txBody>
          <a:bodyPr wrap="square">
            <a:spAutoFit/>
          </a:bodyPr>
          <a:lstStyle/>
          <a:p>
            <a:r>
              <a:rPr lang="en-US" b="1" dirty="0">
                <a:latin typeface="Graphik" panose="020B0503030202060203" pitchFamily="34" charset="77"/>
              </a:rPr>
              <a:t>Challenges and Opportunities</a:t>
            </a:r>
            <a:endParaRPr lang="en-GB" dirty="0"/>
          </a:p>
        </p:txBody>
      </p:sp>
      <p:sp>
        <p:nvSpPr>
          <p:cNvPr id="45" name="TextBox 44">
            <a:extLst>
              <a:ext uri="{FF2B5EF4-FFF2-40B4-BE49-F238E27FC236}">
                <a16:creationId xmlns:a16="http://schemas.microsoft.com/office/drawing/2014/main" id="{B1A8E8D3-57CE-4D9F-A680-699054B4BC72}"/>
              </a:ext>
            </a:extLst>
          </p:cNvPr>
          <p:cNvSpPr txBox="1"/>
          <p:nvPr/>
        </p:nvSpPr>
        <p:spPr>
          <a:xfrm>
            <a:off x="122349" y="2807138"/>
            <a:ext cx="6344652" cy="369332"/>
          </a:xfrm>
          <a:prstGeom prst="rect">
            <a:avLst/>
          </a:prstGeom>
          <a:noFill/>
        </p:spPr>
        <p:txBody>
          <a:bodyPr wrap="square">
            <a:spAutoFit/>
          </a:bodyPr>
          <a:lstStyle/>
          <a:p>
            <a:r>
              <a:rPr lang="en-US" sz="1800" b="1" dirty="0">
                <a:latin typeface="Graphik" panose="020B0503030202060203" pitchFamily="34" charset="77"/>
              </a:rPr>
              <a:t>Guest Speakers:</a:t>
            </a:r>
            <a:endParaRPr lang="en-GB" dirty="0"/>
          </a:p>
        </p:txBody>
      </p:sp>
      <p:sp>
        <p:nvSpPr>
          <p:cNvPr id="47" name="TextBox 46">
            <a:extLst>
              <a:ext uri="{FF2B5EF4-FFF2-40B4-BE49-F238E27FC236}">
                <a16:creationId xmlns:a16="http://schemas.microsoft.com/office/drawing/2014/main" id="{30E580FD-D4AB-431F-A896-317F635C49F7}"/>
              </a:ext>
            </a:extLst>
          </p:cNvPr>
          <p:cNvSpPr txBox="1"/>
          <p:nvPr/>
        </p:nvSpPr>
        <p:spPr>
          <a:xfrm>
            <a:off x="185629" y="76084"/>
            <a:ext cx="2333833" cy="369332"/>
          </a:xfrm>
          <a:prstGeom prst="rect">
            <a:avLst/>
          </a:prstGeom>
          <a:noFill/>
        </p:spPr>
        <p:txBody>
          <a:bodyPr wrap="square">
            <a:spAutoFit/>
          </a:bodyPr>
          <a:lstStyle/>
          <a:p>
            <a:r>
              <a:rPr lang="en-US" sz="1800" b="1" dirty="0">
                <a:latin typeface="Graphik" panose="020B0503030202060203" pitchFamily="34" charset="77"/>
              </a:rPr>
              <a:t>Theme:  Genomics</a:t>
            </a:r>
            <a:endParaRPr lang="en-GB" dirty="0"/>
          </a:p>
        </p:txBody>
      </p:sp>
      <p:cxnSp>
        <p:nvCxnSpPr>
          <p:cNvPr id="48" name="Straight Connector 47">
            <a:extLst>
              <a:ext uri="{FF2B5EF4-FFF2-40B4-BE49-F238E27FC236}">
                <a16:creationId xmlns:a16="http://schemas.microsoft.com/office/drawing/2014/main" id="{6D00CAD4-616B-49AF-9EB4-FC5409F4354F}"/>
              </a:ext>
            </a:extLst>
          </p:cNvPr>
          <p:cNvCxnSpPr>
            <a:cxnSpLocks/>
          </p:cNvCxnSpPr>
          <p:nvPr/>
        </p:nvCxnSpPr>
        <p:spPr>
          <a:xfrm>
            <a:off x="57604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94BEE40-B7EA-4ECA-B3D5-E06E16882C47}"/>
              </a:ext>
            </a:extLst>
          </p:cNvPr>
          <p:cNvSpPr txBox="1"/>
          <p:nvPr/>
        </p:nvSpPr>
        <p:spPr>
          <a:xfrm>
            <a:off x="6025843" y="102421"/>
            <a:ext cx="2001484" cy="369332"/>
          </a:xfrm>
          <a:prstGeom prst="rect">
            <a:avLst/>
          </a:prstGeom>
          <a:noFill/>
        </p:spPr>
        <p:txBody>
          <a:bodyPr wrap="square">
            <a:spAutoFit/>
          </a:bodyPr>
          <a:lstStyle/>
          <a:p>
            <a:r>
              <a:rPr lang="en-US" sz="1800" b="1" dirty="0">
                <a:latin typeface="Graphik" panose="020B0503030202060203" pitchFamily="34" charset="77"/>
              </a:rPr>
              <a:t>Content:</a:t>
            </a:r>
            <a:endParaRPr lang="en-GB" dirty="0"/>
          </a:p>
        </p:txBody>
      </p:sp>
      <p:sp>
        <p:nvSpPr>
          <p:cNvPr id="51" name="TextBox 50">
            <a:extLst>
              <a:ext uri="{FF2B5EF4-FFF2-40B4-BE49-F238E27FC236}">
                <a16:creationId xmlns:a16="http://schemas.microsoft.com/office/drawing/2014/main" id="{132D1F06-A424-473F-BA6F-D44A58333B29}"/>
              </a:ext>
            </a:extLst>
          </p:cNvPr>
          <p:cNvSpPr txBox="1"/>
          <p:nvPr/>
        </p:nvSpPr>
        <p:spPr>
          <a:xfrm>
            <a:off x="6014423" y="4424590"/>
            <a:ext cx="5575997" cy="369332"/>
          </a:xfrm>
          <a:prstGeom prst="rect">
            <a:avLst/>
          </a:prstGeom>
          <a:noFill/>
        </p:spPr>
        <p:txBody>
          <a:bodyPr wrap="square">
            <a:spAutoFit/>
          </a:bodyPr>
          <a:lstStyle/>
          <a:p>
            <a:r>
              <a:rPr lang="en-US" b="1" dirty="0">
                <a:latin typeface="Graphik" panose="020B0503030202060203" pitchFamily="34" charset="77"/>
              </a:rPr>
              <a:t>What should be considered when using Genomics?</a:t>
            </a:r>
            <a:endParaRPr lang="en-GB" dirty="0"/>
          </a:p>
        </p:txBody>
      </p:sp>
      <p:pic>
        <p:nvPicPr>
          <p:cNvPr id="16" name="Picture 10" descr="Image result for health genomics">
            <a:extLst>
              <a:ext uri="{FF2B5EF4-FFF2-40B4-BE49-F238E27FC236}">
                <a16:creationId xmlns:a16="http://schemas.microsoft.com/office/drawing/2014/main" id="{F2BC66A9-A5DC-4273-A37F-175608D19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6" y="471753"/>
            <a:ext cx="2336585" cy="16176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EFEA22-94B7-4642-882C-566B285D09BB}"/>
              </a:ext>
            </a:extLst>
          </p:cNvPr>
          <p:cNvPicPr>
            <a:picLocks noChangeAspect="1"/>
          </p:cNvPicPr>
          <p:nvPr/>
        </p:nvPicPr>
        <p:blipFill>
          <a:blip r:embed="rId4"/>
          <a:stretch>
            <a:fillRect/>
          </a:stretch>
        </p:blipFill>
        <p:spPr>
          <a:xfrm>
            <a:off x="6080550" y="901405"/>
            <a:ext cx="2731381" cy="1536401"/>
          </a:xfrm>
          <a:prstGeom prst="rect">
            <a:avLst/>
          </a:prstGeom>
        </p:spPr>
      </p:pic>
      <p:pic>
        <p:nvPicPr>
          <p:cNvPr id="5" name="Picture 4">
            <a:extLst>
              <a:ext uri="{FF2B5EF4-FFF2-40B4-BE49-F238E27FC236}">
                <a16:creationId xmlns:a16="http://schemas.microsoft.com/office/drawing/2014/main" id="{7579162F-086C-4F47-A7FC-D263DA5A2047}"/>
              </a:ext>
            </a:extLst>
          </p:cNvPr>
          <p:cNvPicPr>
            <a:picLocks noChangeAspect="1"/>
          </p:cNvPicPr>
          <p:nvPr/>
        </p:nvPicPr>
        <p:blipFill>
          <a:blip r:embed="rId5"/>
          <a:stretch>
            <a:fillRect/>
          </a:stretch>
        </p:blipFill>
        <p:spPr>
          <a:xfrm>
            <a:off x="9081112" y="896638"/>
            <a:ext cx="2729888" cy="1535562"/>
          </a:xfrm>
          <a:prstGeom prst="rect">
            <a:avLst/>
          </a:prstGeom>
        </p:spPr>
      </p:pic>
      <p:pic>
        <p:nvPicPr>
          <p:cNvPr id="6" name="Picture 5">
            <a:extLst>
              <a:ext uri="{FF2B5EF4-FFF2-40B4-BE49-F238E27FC236}">
                <a16:creationId xmlns:a16="http://schemas.microsoft.com/office/drawing/2014/main" id="{2981BB89-1D84-4CEC-9DCF-0461D45D77FA}"/>
              </a:ext>
            </a:extLst>
          </p:cNvPr>
          <p:cNvPicPr>
            <a:picLocks noChangeAspect="1"/>
          </p:cNvPicPr>
          <p:nvPr/>
        </p:nvPicPr>
        <p:blipFill>
          <a:blip r:embed="rId6"/>
          <a:stretch>
            <a:fillRect/>
          </a:stretch>
        </p:blipFill>
        <p:spPr>
          <a:xfrm>
            <a:off x="6080549" y="2652502"/>
            <a:ext cx="2731379" cy="1536400"/>
          </a:xfrm>
          <a:prstGeom prst="rect">
            <a:avLst/>
          </a:prstGeom>
        </p:spPr>
      </p:pic>
      <p:pic>
        <p:nvPicPr>
          <p:cNvPr id="7" name="Picture 6">
            <a:extLst>
              <a:ext uri="{FF2B5EF4-FFF2-40B4-BE49-F238E27FC236}">
                <a16:creationId xmlns:a16="http://schemas.microsoft.com/office/drawing/2014/main" id="{EEC5FB5A-19F0-43F9-98FE-5C506D2C7F75}"/>
              </a:ext>
            </a:extLst>
          </p:cNvPr>
          <p:cNvPicPr>
            <a:picLocks noChangeAspect="1"/>
          </p:cNvPicPr>
          <p:nvPr/>
        </p:nvPicPr>
        <p:blipFill>
          <a:blip r:embed="rId7"/>
          <a:stretch>
            <a:fillRect/>
          </a:stretch>
        </p:blipFill>
        <p:spPr>
          <a:xfrm>
            <a:off x="9081112" y="2652502"/>
            <a:ext cx="2729888" cy="1535562"/>
          </a:xfrm>
          <a:prstGeom prst="rect">
            <a:avLst/>
          </a:prstGeom>
        </p:spPr>
      </p:pic>
      <p:pic>
        <p:nvPicPr>
          <p:cNvPr id="8" name="Picture 7">
            <a:extLst>
              <a:ext uri="{FF2B5EF4-FFF2-40B4-BE49-F238E27FC236}">
                <a16:creationId xmlns:a16="http://schemas.microsoft.com/office/drawing/2014/main" id="{662D6944-B528-46BA-B6C7-B8567CEEBA10}"/>
              </a:ext>
            </a:extLst>
          </p:cNvPr>
          <p:cNvPicPr>
            <a:picLocks noChangeAspect="1"/>
          </p:cNvPicPr>
          <p:nvPr/>
        </p:nvPicPr>
        <p:blipFill>
          <a:blip r:embed="rId8"/>
          <a:stretch>
            <a:fillRect/>
          </a:stretch>
        </p:blipFill>
        <p:spPr>
          <a:xfrm>
            <a:off x="7391918" y="4821658"/>
            <a:ext cx="3219162" cy="1810778"/>
          </a:xfrm>
          <a:prstGeom prst="rect">
            <a:avLst/>
          </a:prstGeom>
        </p:spPr>
      </p:pic>
      <p:pic>
        <p:nvPicPr>
          <p:cNvPr id="3074" name="Picture 2" descr="Profile photo of Simon Wilde">
            <a:extLst>
              <a:ext uri="{FF2B5EF4-FFF2-40B4-BE49-F238E27FC236}">
                <a16:creationId xmlns:a16="http://schemas.microsoft.com/office/drawing/2014/main" id="{7CA428F1-1913-414F-A6FE-388E24D155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491" y="3292843"/>
            <a:ext cx="2371872" cy="237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21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72E1B3-1642-C64B-A418-D918DDA4C34C}"/>
              </a:ext>
            </a:extLst>
          </p:cNvPr>
          <p:cNvSpPr txBox="1">
            <a:spLocks/>
          </p:cNvSpPr>
          <p:nvPr/>
        </p:nvSpPr>
        <p:spPr>
          <a:xfrm>
            <a:off x="1105988" y="2850279"/>
            <a:ext cx="9851874" cy="870944"/>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600" b="0"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rPr>
              <a:t>Week 6 - Convergence</a:t>
            </a:r>
            <a:endParaRPr kumimoji="0" lang="en-US" sz="6600" b="1"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endParaRPr>
          </a:p>
        </p:txBody>
      </p:sp>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9945631" y="389824"/>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4" name="Title 1">
            <a:extLst>
              <a:ext uri="{FF2B5EF4-FFF2-40B4-BE49-F238E27FC236}">
                <a16:creationId xmlns:a16="http://schemas.microsoft.com/office/drawing/2014/main" id="{0A5702F8-C1DB-4FE7-A7FD-FF699C43C5E3}"/>
              </a:ext>
            </a:extLst>
          </p:cNvPr>
          <p:cNvSpPr txBox="1">
            <a:spLocks/>
          </p:cNvSpPr>
          <p:nvPr/>
        </p:nvSpPr>
        <p:spPr>
          <a:xfrm>
            <a:off x="1477925" y="389824"/>
            <a:ext cx="2179675" cy="367858"/>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Enrichment Session</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Wed 20th October, 2021</a:t>
            </a:r>
          </a:p>
        </p:txBody>
      </p:sp>
      <p:pic>
        <p:nvPicPr>
          <p:cNvPr id="3074" name="Picture 2" descr="North East Futures UTC - Home | Facebook">
            <a:extLst>
              <a:ext uri="{FF2B5EF4-FFF2-40B4-BE49-F238E27FC236}">
                <a16:creationId xmlns:a16="http://schemas.microsoft.com/office/drawing/2014/main" id="{13D1530D-3374-42A0-AB5B-DFCF8AAF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4" y="88355"/>
            <a:ext cx="1267326" cy="1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11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10189745" y="81473"/>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 name="TextBox 1">
            <a:extLst>
              <a:ext uri="{FF2B5EF4-FFF2-40B4-BE49-F238E27FC236}">
                <a16:creationId xmlns:a16="http://schemas.microsoft.com/office/drawing/2014/main" id="{C1B81CBF-2F0E-4D0C-9C70-4C62B83D435E}"/>
              </a:ext>
            </a:extLst>
          </p:cNvPr>
          <p:cNvSpPr txBox="1"/>
          <p:nvPr/>
        </p:nvSpPr>
        <p:spPr>
          <a:xfrm>
            <a:off x="2652896" y="366693"/>
            <a:ext cx="3119004" cy="1754326"/>
          </a:xfrm>
          <a:prstGeom prst="rect">
            <a:avLst/>
          </a:prstGeom>
          <a:noFill/>
        </p:spPr>
        <p:txBody>
          <a:bodyPr wrap="square" rtlCol="0">
            <a:spAutoFit/>
          </a:bodyPr>
          <a:lstStyle/>
          <a:p>
            <a:r>
              <a:rPr lang="en-GB" dirty="0"/>
              <a:t>What is Convergence in technology?  How would you prioritise investment projects in Newcastle? What technology could help?  What new project ideas do you have?</a:t>
            </a:r>
          </a:p>
        </p:txBody>
      </p:sp>
      <p:sp>
        <p:nvSpPr>
          <p:cNvPr id="9" name="Title 10">
            <a:extLst>
              <a:ext uri="{FF2B5EF4-FFF2-40B4-BE49-F238E27FC236}">
                <a16:creationId xmlns:a16="http://schemas.microsoft.com/office/drawing/2014/main" id="{F58325A4-769F-4FEE-96CB-38F6194B3C72}"/>
              </a:ext>
            </a:extLst>
          </p:cNvPr>
          <p:cNvSpPr txBox="1">
            <a:spLocks/>
          </p:cNvSpPr>
          <p:nvPr/>
        </p:nvSpPr>
        <p:spPr>
          <a:xfrm>
            <a:off x="2652896" y="3292843"/>
            <a:ext cx="3042051"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2400" b="1" dirty="0">
                <a:latin typeface="Graphik" panose="020B0503030202060203" pitchFamily="34" charset="77"/>
              </a:rPr>
              <a:t>Mark Larsen</a:t>
            </a:r>
          </a:p>
          <a:p>
            <a:pPr>
              <a:lnSpc>
                <a:spcPct val="100000"/>
              </a:lnSpc>
            </a:pPr>
            <a:r>
              <a:rPr lang="en-US" sz="1800" b="1" dirty="0">
                <a:latin typeface="Graphik" panose="020B0503030202060203" pitchFamily="34" charset="77"/>
              </a:rPr>
              <a:t>Former Global Lead for Technology, Public Service</a:t>
            </a:r>
          </a:p>
          <a:p>
            <a:pPr>
              <a:lnSpc>
                <a:spcPct val="100000"/>
              </a:lnSpc>
            </a:pPr>
            <a:r>
              <a:rPr lang="en-US" sz="1800" b="1" dirty="0">
                <a:latin typeface="Graphik" panose="020B0503030202060203" pitchFamily="34" charset="77"/>
              </a:rPr>
              <a:t>Accenture</a:t>
            </a:r>
          </a:p>
          <a:p>
            <a:pPr>
              <a:lnSpc>
                <a:spcPct val="100000"/>
              </a:lnSpc>
            </a:pPr>
            <a:endParaRPr lang="en-US" sz="1800" b="1" dirty="0">
              <a:latin typeface="Graphik" panose="020B0503030202060203" pitchFamily="34" charset="77"/>
            </a:endParaRPr>
          </a:p>
        </p:txBody>
      </p:sp>
      <p:sp>
        <p:nvSpPr>
          <p:cNvPr id="44" name="TextBox 43">
            <a:extLst>
              <a:ext uri="{FF2B5EF4-FFF2-40B4-BE49-F238E27FC236}">
                <a16:creationId xmlns:a16="http://schemas.microsoft.com/office/drawing/2014/main" id="{977D4048-B945-42A1-93C9-5AB113D683BD}"/>
              </a:ext>
            </a:extLst>
          </p:cNvPr>
          <p:cNvSpPr txBox="1"/>
          <p:nvPr/>
        </p:nvSpPr>
        <p:spPr>
          <a:xfrm>
            <a:off x="6014424" y="471753"/>
            <a:ext cx="4902492" cy="369332"/>
          </a:xfrm>
          <a:prstGeom prst="rect">
            <a:avLst/>
          </a:prstGeom>
          <a:noFill/>
        </p:spPr>
        <p:txBody>
          <a:bodyPr wrap="square">
            <a:spAutoFit/>
          </a:bodyPr>
          <a:lstStyle/>
          <a:p>
            <a:r>
              <a:rPr lang="en-US" b="1" dirty="0">
                <a:latin typeface="Graphik" panose="020B0503030202060203" pitchFamily="34" charset="77"/>
              </a:rPr>
              <a:t>What is Convergence?</a:t>
            </a:r>
            <a:endParaRPr lang="en-GB" dirty="0"/>
          </a:p>
        </p:txBody>
      </p:sp>
      <p:sp>
        <p:nvSpPr>
          <p:cNvPr id="45" name="TextBox 44">
            <a:extLst>
              <a:ext uri="{FF2B5EF4-FFF2-40B4-BE49-F238E27FC236}">
                <a16:creationId xmlns:a16="http://schemas.microsoft.com/office/drawing/2014/main" id="{B1A8E8D3-57CE-4D9F-A680-699054B4BC72}"/>
              </a:ext>
            </a:extLst>
          </p:cNvPr>
          <p:cNvSpPr txBox="1"/>
          <p:nvPr/>
        </p:nvSpPr>
        <p:spPr>
          <a:xfrm>
            <a:off x="122349" y="2807138"/>
            <a:ext cx="6344652" cy="369332"/>
          </a:xfrm>
          <a:prstGeom prst="rect">
            <a:avLst/>
          </a:prstGeom>
          <a:noFill/>
        </p:spPr>
        <p:txBody>
          <a:bodyPr wrap="square">
            <a:spAutoFit/>
          </a:bodyPr>
          <a:lstStyle/>
          <a:p>
            <a:r>
              <a:rPr lang="en-US" sz="1800" b="1" dirty="0">
                <a:latin typeface="Graphik" panose="020B0503030202060203" pitchFamily="34" charset="77"/>
              </a:rPr>
              <a:t>Guest Speakers:</a:t>
            </a:r>
            <a:endParaRPr lang="en-GB" dirty="0"/>
          </a:p>
        </p:txBody>
      </p:sp>
      <p:sp>
        <p:nvSpPr>
          <p:cNvPr id="47" name="TextBox 46">
            <a:extLst>
              <a:ext uri="{FF2B5EF4-FFF2-40B4-BE49-F238E27FC236}">
                <a16:creationId xmlns:a16="http://schemas.microsoft.com/office/drawing/2014/main" id="{30E580FD-D4AB-431F-A896-317F635C49F7}"/>
              </a:ext>
            </a:extLst>
          </p:cNvPr>
          <p:cNvSpPr txBox="1"/>
          <p:nvPr/>
        </p:nvSpPr>
        <p:spPr>
          <a:xfrm>
            <a:off x="185629" y="76084"/>
            <a:ext cx="2333833" cy="369332"/>
          </a:xfrm>
          <a:prstGeom prst="rect">
            <a:avLst/>
          </a:prstGeom>
          <a:noFill/>
        </p:spPr>
        <p:txBody>
          <a:bodyPr wrap="square">
            <a:spAutoFit/>
          </a:bodyPr>
          <a:lstStyle/>
          <a:p>
            <a:r>
              <a:rPr lang="en-US" sz="1800" b="1" dirty="0">
                <a:latin typeface="Graphik" panose="020B0503030202060203" pitchFamily="34" charset="77"/>
              </a:rPr>
              <a:t>Theme:  Convergence</a:t>
            </a:r>
            <a:endParaRPr lang="en-GB" dirty="0"/>
          </a:p>
        </p:txBody>
      </p:sp>
      <p:cxnSp>
        <p:nvCxnSpPr>
          <p:cNvPr id="48" name="Straight Connector 47">
            <a:extLst>
              <a:ext uri="{FF2B5EF4-FFF2-40B4-BE49-F238E27FC236}">
                <a16:creationId xmlns:a16="http://schemas.microsoft.com/office/drawing/2014/main" id="{6D00CAD4-616B-49AF-9EB4-FC5409F4354F}"/>
              </a:ext>
            </a:extLst>
          </p:cNvPr>
          <p:cNvCxnSpPr>
            <a:cxnSpLocks/>
          </p:cNvCxnSpPr>
          <p:nvPr/>
        </p:nvCxnSpPr>
        <p:spPr>
          <a:xfrm>
            <a:off x="57604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94BEE40-B7EA-4ECA-B3D5-E06E16882C47}"/>
              </a:ext>
            </a:extLst>
          </p:cNvPr>
          <p:cNvSpPr txBox="1"/>
          <p:nvPr/>
        </p:nvSpPr>
        <p:spPr>
          <a:xfrm>
            <a:off x="6025843" y="102421"/>
            <a:ext cx="2001484" cy="369332"/>
          </a:xfrm>
          <a:prstGeom prst="rect">
            <a:avLst/>
          </a:prstGeom>
          <a:noFill/>
        </p:spPr>
        <p:txBody>
          <a:bodyPr wrap="square">
            <a:spAutoFit/>
          </a:bodyPr>
          <a:lstStyle/>
          <a:p>
            <a:r>
              <a:rPr lang="en-US" sz="1800" b="1" dirty="0">
                <a:latin typeface="Graphik" panose="020B0503030202060203" pitchFamily="34" charset="77"/>
              </a:rPr>
              <a:t>Content:</a:t>
            </a:r>
            <a:endParaRPr lang="en-GB" dirty="0"/>
          </a:p>
        </p:txBody>
      </p:sp>
      <p:sp>
        <p:nvSpPr>
          <p:cNvPr id="51" name="TextBox 50">
            <a:extLst>
              <a:ext uri="{FF2B5EF4-FFF2-40B4-BE49-F238E27FC236}">
                <a16:creationId xmlns:a16="http://schemas.microsoft.com/office/drawing/2014/main" id="{132D1F06-A424-473F-BA6F-D44A58333B29}"/>
              </a:ext>
            </a:extLst>
          </p:cNvPr>
          <p:cNvSpPr txBox="1"/>
          <p:nvPr/>
        </p:nvSpPr>
        <p:spPr>
          <a:xfrm>
            <a:off x="6014423" y="4051408"/>
            <a:ext cx="5592037" cy="369332"/>
          </a:xfrm>
          <a:prstGeom prst="rect">
            <a:avLst/>
          </a:prstGeom>
          <a:noFill/>
        </p:spPr>
        <p:txBody>
          <a:bodyPr wrap="square">
            <a:spAutoFit/>
          </a:bodyPr>
          <a:lstStyle/>
          <a:p>
            <a:r>
              <a:rPr lang="en-US" b="1" dirty="0">
                <a:latin typeface="Graphik" panose="020B0503030202060203" pitchFamily="34" charset="77"/>
              </a:rPr>
              <a:t>Making ‘Real Life’ Choices over Newcastle Projects:</a:t>
            </a:r>
            <a:endParaRPr lang="en-GB" dirty="0"/>
          </a:p>
        </p:txBody>
      </p:sp>
      <p:pic>
        <p:nvPicPr>
          <p:cNvPr id="16" name="Picture 12" descr="Image result for health Convergence">
            <a:extLst>
              <a:ext uri="{FF2B5EF4-FFF2-40B4-BE49-F238E27FC236}">
                <a16:creationId xmlns:a16="http://schemas.microsoft.com/office/drawing/2014/main" id="{FCFD5AEC-EF1A-4FEF-B31D-01EE11648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17" y="496405"/>
            <a:ext cx="2331716" cy="14859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ofile image">
            <a:extLst>
              <a:ext uri="{FF2B5EF4-FFF2-40B4-BE49-F238E27FC236}">
                <a16:creationId xmlns:a16="http://schemas.microsoft.com/office/drawing/2014/main" id="{B76E0F9E-87BE-4829-8826-01DC24E68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17" y="3292843"/>
            <a:ext cx="2327046" cy="23270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pple iPhone 12 5G 128GB Blue on contract">
            <a:extLst>
              <a:ext uri="{FF2B5EF4-FFF2-40B4-BE49-F238E27FC236}">
                <a16:creationId xmlns:a16="http://schemas.microsoft.com/office/drawing/2014/main" id="{CFFEAAB0-29D9-405B-9949-F4DE7DD41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3319" y="887518"/>
            <a:ext cx="774364" cy="1418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25EF12-AE54-4322-B1CD-4552A5F13948}"/>
              </a:ext>
            </a:extLst>
          </p:cNvPr>
          <p:cNvSpPr txBox="1"/>
          <p:nvPr/>
        </p:nvSpPr>
        <p:spPr>
          <a:xfrm>
            <a:off x="6929102" y="948640"/>
            <a:ext cx="4261616" cy="1295868"/>
          </a:xfrm>
          <a:prstGeom prst="rect">
            <a:avLst/>
          </a:prstGeom>
          <a:noFill/>
        </p:spPr>
        <p:txBody>
          <a:bodyPr wrap="none" rtlCol="0">
            <a:spAutoFit/>
          </a:bodyPr>
          <a:lstStyle/>
          <a:p>
            <a:pPr>
              <a:lnSpc>
                <a:spcPct val="150000"/>
              </a:lnSpc>
            </a:pPr>
            <a:r>
              <a:rPr lang="en-GB" b="1" u="sng" dirty="0"/>
              <a:t>Phone</a:t>
            </a:r>
            <a:r>
              <a:rPr lang="en-GB" dirty="0"/>
              <a:t> + Email + Camera + Diary + Clock</a:t>
            </a:r>
          </a:p>
          <a:p>
            <a:pPr>
              <a:lnSpc>
                <a:spcPct val="150000"/>
              </a:lnSpc>
            </a:pPr>
            <a:r>
              <a:rPr lang="en-GB" dirty="0"/>
              <a:t>+ Translator + Book + Tickets + Credit Card</a:t>
            </a:r>
          </a:p>
          <a:p>
            <a:pPr>
              <a:lnSpc>
                <a:spcPct val="150000"/>
              </a:lnSpc>
            </a:pPr>
            <a:r>
              <a:rPr lang="en-GB" dirty="0"/>
              <a:t>+ Map + Games + Translator + GPRS Beacon</a:t>
            </a:r>
          </a:p>
        </p:txBody>
      </p:sp>
      <p:pic>
        <p:nvPicPr>
          <p:cNvPr id="4102" name="Picture 6" descr="People Inside Airport">
            <a:extLst>
              <a:ext uri="{FF2B5EF4-FFF2-40B4-BE49-F238E27FC236}">
                <a16:creationId xmlns:a16="http://schemas.microsoft.com/office/drawing/2014/main" id="{32C50159-7D0A-4F57-A1B1-8AC51EA503F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014424" y="2466091"/>
            <a:ext cx="2158330" cy="144022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1805D68-F86D-4499-9298-E17A47E68270}"/>
              </a:ext>
            </a:extLst>
          </p:cNvPr>
          <p:cNvSpPr txBox="1"/>
          <p:nvPr/>
        </p:nvSpPr>
        <p:spPr>
          <a:xfrm>
            <a:off x="8333874" y="2455604"/>
            <a:ext cx="3597809" cy="1295868"/>
          </a:xfrm>
          <a:prstGeom prst="rect">
            <a:avLst/>
          </a:prstGeom>
          <a:noFill/>
        </p:spPr>
        <p:txBody>
          <a:bodyPr wrap="square" rtlCol="0">
            <a:spAutoFit/>
          </a:bodyPr>
          <a:lstStyle/>
          <a:p>
            <a:pPr>
              <a:lnSpc>
                <a:spcPct val="150000"/>
              </a:lnSpc>
            </a:pPr>
            <a:r>
              <a:rPr lang="en-GB" b="1" u="sng" dirty="0"/>
              <a:t>Airport</a:t>
            </a:r>
            <a:r>
              <a:rPr lang="en-GB" dirty="0"/>
              <a:t> + Retail + Hotel + Bureau De Change + Restaurant + Car Hire + Rail Station + Loyalty Club</a:t>
            </a:r>
          </a:p>
        </p:txBody>
      </p:sp>
      <p:graphicFrame>
        <p:nvGraphicFramePr>
          <p:cNvPr id="5" name="Table 4">
            <a:extLst>
              <a:ext uri="{FF2B5EF4-FFF2-40B4-BE49-F238E27FC236}">
                <a16:creationId xmlns:a16="http://schemas.microsoft.com/office/drawing/2014/main" id="{A72A47DB-AFB2-4968-8CFB-F55141D914AB}"/>
              </a:ext>
            </a:extLst>
          </p:cNvPr>
          <p:cNvGraphicFramePr>
            <a:graphicFrameLocks noGrp="1"/>
          </p:cNvGraphicFramePr>
          <p:nvPr>
            <p:extLst>
              <p:ext uri="{D42A27DB-BD31-4B8C-83A1-F6EECF244321}">
                <p14:modId xmlns:p14="http://schemas.microsoft.com/office/powerpoint/2010/main" val="2710177839"/>
              </p:ext>
            </p:extLst>
          </p:nvPr>
        </p:nvGraphicFramePr>
        <p:xfrm>
          <a:off x="5963318" y="4472691"/>
          <a:ext cx="5968360" cy="2136256"/>
        </p:xfrm>
        <a:graphic>
          <a:graphicData uri="http://schemas.openxmlformats.org/drawingml/2006/table">
            <a:tbl>
              <a:tblPr firstRow="1" bandRow="1">
                <a:tableStyleId>{5C22544A-7EE6-4342-B048-85BDC9FD1C3A}</a:tableStyleId>
              </a:tblPr>
              <a:tblGrid>
                <a:gridCol w="542056">
                  <a:extLst>
                    <a:ext uri="{9D8B030D-6E8A-4147-A177-3AD203B41FA5}">
                      <a16:colId xmlns:a16="http://schemas.microsoft.com/office/drawing/2014/main" val="816597426"/>
                    </a:ext>
                  </a:extLst>
                </a:gridCol>
                <a:gridCol w="1771191">
                  <a:extLst>
                    <a:ext uri="{9D8B030D-6E8A-4147-A177-3AD203B41FA5}">
                      <a16:colId xmlns:a16="http://schemas.microsoft.com/office/drawing/2014/main" val="1773394529"/>
                    </a:ext>
                  </a:extLst>
                </a:gridCol>
                <a:gridCol w="1202471">
                  <a:extLst>
                    <a:ext uri="{9D8B030D-6E8A-4147-A177-3AD203B41FA5}">
                      <a16:colId xmlns:a16="http://schemas.microsoft.com/office/drawing/2014/main" val="1154868840"/>
                    </a:ext>
                  </a:extLst>
                </a:gridCol>
                <a:gridCol w="1041038">
                  <a:extLst>
                    <a:ext uri="{9D8B030D-6E8A-4147-A177-3AD203B41FA5}">
                      <a16:colId xmlns:a16="http://schemas.microsoft.com/office/drawing/2014/main" val="4217568670"/>
                    </a:ext>
                  </a:extLst>
                </a:gridCol>
                <a:gridCol w="376378">
                  <a:extLst>
                    <a:ext uri="{9D8B030D-6E8A-4147-A177-3AD203B41FA5}">
                      <a16:colId xmlns:a16="http://schemas.microsoft.com/office/drawing/2014/main" val="700232040"/>
                    </a:ext>
                  </a:extLst>
                </a:gridCol>
                <a:gridCol w="501837">
                  <a:extLst>
                    <a:ext uri="{9D8B030D-6E8A-4147-A177-3AD203B41FA5}">
                      <a16:colId xmlns:a16="http://schemas.microsoft.com/office/drawing/2014/main" val="535276951"/>
                    </a:ext>
                  </a:extLst>
                </a:gridCol>
                <a:gridCol w="533389">
                  <a:extLst>
                    <a:ext uri="{9D8B030D-6E8A-4147-A177-3AD203B41FA5}">
                      <a16:colId xmlns:a16="http://schemas.microsoft.com/office/drawing/2014/main" val="3429296150"/>
                    </a:ext>
                  </a:extLst>
                </a:gridCol>
              </a:tblGrid>
              <a:tr h="250398">
                <a:tc>
                  <a:txBody>
                    <a:bodyPr/>
                    <a:lstStyle/>
                    <a:p>
                      <a:r>
                        <a:rPr lang="en-US" sz="800" dirty="0"/>
                        <a:t>Project</a:t>
                      </a:r>
                      <a:endParaRPr lang="en-GB" sz="800" dirty="0"/>
                    </a:p>
                  </a:txBody>
                  <a:tcPr marL="46051" marR="46051" marT="23026" marB="23026"/>
                </a:tc>
                <a:tc>
                  <a:txBody>
                    <a:bodyPr/>
                    <a:lstStyle/>
                    <a:p>
                      <a:r>
                        <a:rPr lang="en-US" sz="800" dirty="0"/>
                        <a:t>Description</a:t>
                      </a:r>
                      <a:endParaRPr lang="en-GB" sz="800" dirty="0"/>
                    </a:p>
                  </a:txBody>
                  <a:tcPr marL="46051" marR="46051" marT="23026" marB="23026"/>
                </a:tc>
                <a:tc>
                  <a:txBody>
                    <a:bodyPr/>
                    <a:lstStyle/>
                    <a:p>
                      <a:r>
                        <a:rPr lang="en-US" sz="800" dirty="0"/>
                        <a:t>Benefits</a:t>
                      </a:r>
                      <a:endParaRPr lang="en-GB" sz="800" dirty="0"/>
                    </a:p>
                  </a:txBody>
                  <a:tcPr marL="46051" marR="46051" marT="23026" marB="23026"/>
                </a:tc>
                <a:tc>
                  <a:txBody>
                    <a:bodyPr/>
                    <a:lstStyle/>
                    <a:p>
                      <a:r>
                        <a:rPr lang="en-US" sz="800" dirty="0"/>
                        <a:t>Risks</a:t>
                      </a:r>
                      <a:endParaRPr lang="en-GB" sz="800" dirty="0"/>
                    </a:p>
                  </a:txBody>
                  <a:tcPr marL="46051" marR="46051" marT="23026" marB="23026"/>
                </a:tc>
                <a:tc>
                  <a:txBody>
                    <a:bodyPr/>
                    <a:lstStyle/>
                    <a:p>
                      <a:r>
                        <a:rPr lang="en-US" sz="800" dirty="0"/>
                        <a:t>Cost</a:t>
                      </a:r>
                      <a:endParaRPr lang="en-GB" sz="800" dirty="0"/>
                    </a:p>
                  </a:txBody>
                  <a:tcPr marL="46051" marR="46051" marT="23026" marB="23026"/>
                </a:tc>
                <a:tc>
                  <a:txBody>
                    <a:bodyPr/>
                    <a:lstStyle/>
                    <a:p>
                      <a:r>
                        <a:rPr lang="en-US" sz="800" dirty="0"/>
                        <a:t>Priority (Y/N)?</a:t>
                      </a:r>
                      <a:endParaRPr lang="en-GB" sz="800" dirty="0"/>
                    </a:p>
                  </a:txBody>
                  <a:tcPr marL="46051" marR="46051" marT="23026" marB="23026"/>
                </a:tc>
                <a:tc>
                  <a:txBody>
                    <a:bodyPr/>
                    <a:lstStyle/>
                    <a:p>
                      <a:r>
                        <a:rPr lang="en-US" sz="800" dirty="0"/>
                        <a:t>Reason</a:t>
                      </a:r>
                      <a:endParaRPr lang="en-GB" sz="800" dirty="0"/>
                    </a:p>
                  </a:txBody>
                  <a:tcPr marL="46051" marR="46051" marT="23026" marB="23026"/>
                </a:tc>
                <a:extLst>
                  <a:ext uri="{0D108BD9-81ED-4DB2-BD59-A6C34878D82A}">
                    <a16:rowId xmlns:a16="http://schemas.microsoft.com/office/drawing/2014/main" val="550970873"/>
                  </a:ext>
                </a:extLst>
              </a:tr>
              <a:tr h="250398">
                <a:tc>
                  <a:txBody>
                    <a:bodyPr/>
                    <a:lstStyle/>
                    <a:p>
                      <a:r>
                        <a:rPr lang="en-US" sz="800" dirty="0"/>
                        <a:t>Social Care</a:t>
                      </a:r>
                      <a:endParaRPr lang="en-GB" sz="800" dirty="0"/>
                    </a:p>
                  </a:txBody>
                  <a:tcPr marL="46051" marR="46051" marT="23026" marB="23026"/>
                </a:tc>
                <a:tc>
                  <a:txBody>
                    <a:bodyPr/>
                    <a:lstStyle/>
                    <a:p>
                      <a:r>
                        <a:rPr lang="en-US" sz="700" dirty="0"/>
                        <a:t>Improve social care for older generation</a:t>
                      </a:r>
                      <a:endParaRPr lang="en-GB" sz="700" dirty="0"/>
                    </a:p>
                  </a:txBody>
                  <a:tcPr marL="46051" marR="46051" marT="23026" marB="23026"/>
                </a:tc>
                <a:tc>
                  <a:txBody>
                    <a:bodyPr/>
                    <a:lstStyle/>
                    <a:p>
                      <a:r>
                        <a:rPr lang="en-US" sz="700" dirty="0"/>
                        <a:t>Reduced hospital / care home costs</a:t>
                      </a:r>
                      <a:endParaRPr lang="en-GB" sz="700" dirty="0"/>
                    </a:p>
                  </a:txBody>
                  <a:tcPr marL="46051" marR="46051" marT="23026" marB="23026"/>
                </a:tc>
                <a:tc>
                  <a:txBody>
                    <a:bodyPr/>
                    <a:lstStyle/>
                    <a:p>
                      <a:r>
                        <a:rPr lang="en-US" sz="700" dirty="0"/>
                        <a:t>High initial cost</a:t>
                      </a:r>
                    </a:p>
                    <a:p>
                      <a:r>
                        <a:rPr lang="en-US" sz="700" dirty="0"/>
                        <a:t>Very expensive</a:t>
                      </a:r>
                      <a:endParaRPr lang="en-GB" sz="700" dirty="0"/>
                    </a:p>
                  </a:txBody>
                  <a:tcPr marL="46051" marR="46051" marT="23026" marB="23026"/>
                </a:tc>
                <a:tc>
                  <a:txBody>
                    <a:bodyPr/>
                    <a:lstStyle/>
                    <a:p>
                      <a:r>
                        <a:rPr lang="en-US" sz="700" dirty="0"/>
                        <a:t>£50m</a:t>
                      </a:r>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extLst>
                  <a:ext uri="{0D108BD9-81ED-4DB2-BD59-A6C34878D82A}">
                    <a16:rowId xmlns:a16="http://schemas.microsoft.com/office/drawing/2014/main" val="620703632"/>
                  </a:ext>
                </a:extLst>
              </a:tr>
              <a:tr h="226570">
                <a:tc>
                  <a:txBody>
                    <a:bodyPr/>
                    <a:lstStyle/>
                    <a:p>
                      <a:r>
                        <a:rPr lang="en-US" sz="800" dirty="0"/>
                        <a:t>Metro </a:t>
                      </a:r>
                      <a:endParaRPr lang="en-GB" sz="800" dirty="0"/>
                    </a:p>
                  </a:txBody>
                  <a:tcPr marL="46051" marR="46051" marT="23026" marB="23026"/>
                </a:tc>
                <a:tc>
                  <a:txBody>
                    <a:bodyPr/>
                    <a:lstStyle/>
                    <a:p>
                      <a:r>
                        <a:rPr lang="en-US" sz="700" dirty="0"/>
                        <a:t>Upgrade Metro network</a:t>
                      </a:r>
                      <a:endParaRPr lang="en-GB" sz="700" dirty="0"/>
                    </a:p>
                  </a:txBody>
                  <a:tcPr marL="46051" marR="46051" marT="23026" marB="23026"/>
                </a:tc>
                <a:tc>
                  <a:txBody>
                    <a:bodyPr/>
                    <a:lstStyle/>
                    <a:p>
                      <a:r>
                        <a:rPr lang="en-US" sz="700" dirty="0"/>
                        <a:t>Shorter journey times, less cars on roads</a:t>
                      </a:r>
                      <a:endParaRPr lang="en-GB" sz="700" dirty="0"/>
                    </a:p>
                  </a:txBody>
                  <a:tcPr marL="46051" marR="46051" marT="23026" marB="23026"/>
                </a:tc>
                <a:tc>
                  <a:txBody>
                    <a:bodyPr/>
                    <a:lstStyle/>
                    <a:p>
                      <a:r>
                        <a:rPr lang="en-US" sz="700" dirty="0"/>
                        <a:t>Travel disruption, long delivery times</a:t>
                      </a:r>
                      <a:endParaRPr lang="en-GB" sz="700" dirty="0"/>
                    </a:p>
                  </a:txBody>
                  <a:tcPr marL="46051" marR="46051" marT="23026" marB="23026"/>
                </a:tc>
                <a:tc>
                  <a:txBody>
                    <a:bodyPr/>
                    <a:lstStyle/>
                    <a:p>
                      <a:r>
                        <a:rPr lang="en-US" sz="700" dirty="0"/>
                        <a:t>£80m</a:t>
                      </a:r>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extLst>
                  <a:ext uri="{0D108BD9-81ED-4DB2-BD59-A6C34878D82A}">
                    <a16:rowId xmlns:a16="http://schemas.microsoft.com/office/drawing/2014/main" val="1729646477"/>
                  </a:ext>
                </a:extLst>
              </a:tr>
              <a:tr h="250398">
                <a:tc>
                  <a:txBody>
                    <a:bodyPr/>
                    <a:lstStyle/>
                    <a:p>
                      <a:r>
                        <a:rPr lang="en-US" sz="800" dirty="0"/>
                        <a:t>Hospital Efficiency</a:t>
                      </a:r>
                      <a:endParaRPr lang="en-GB" sz="800" dirty="0"/>
                    </a:p>
                  </a:txBody>
                  <a:tcPr marL="46051" marR="46051" marT="23026" marB="23026"/>
                </a:tc>
                <a:tc>
                  <a:txBody>
                    <a:bodyPr/>
                    <a:lstStyle/>
                    <a:p>
                      <a:r>
                        <a:rPr lang="en-US" sz="700" dirty="0"/>
                        <a:t>Improve RVI Hospital Efficiency</a:t>
                      </a:r>
                      <a:endParaRPr lang="en-GB" sz="700" dirty="0"/>
                    </a:p>
                  </a:txBody>
                  <a:tcPr marL="46051" marR="46051" marT="23026" marB="23026"/>
                </a:tc>
                <a:tc>
                  <a:txBody>
                    <a:bodyPr/>
                    <a:lstStyle/>
                    <a:p>
                      <a:r>
                        <a:rPr lang="en-US" sz="700" dirty="0"/>
                        <a:t>Shorter waiting lists, more patients treated</a:t>
                      </a:r>
                      <a:endParaRPr lang="en-GB" sz="700" dirty="0"/>
                    </a:p>
                  </a:txBody>
                  <a:tcPr marL="46051" marR="46051" marT="23026" marB="23026"/>
                </a:tc>
                <a:tc>
                  <a:txBody>
                    <a:bodyPr/>
                    <a:lstStyle/>
                    <a:p>
                      <a:r>
                        <a:rPr lang="en-US" sz="700" dirty="0"/>
                        <a:t>“Black hole”</a:t>
                      </a:r>
                    </a:p>
                    <a:p>
                      <a:r>
                        <a:rPr lang="en-US" sz="700" dirty="0"/>
                        <a:t>Expensive</a:t>
                      </a:r>
                      <a:endParaRPr lang="en-GB" sz="700" dirty="0"/>
                    </a:p>
                  </a:txBody>
                  <a:tcPr marL="46051" marR="46051" marT="23026" marB="23026"/>
                </a:tc>
                <a:tc>
                  <a:txBody>
                    <a:bodyPr/>
                    <a:lstStyle/>
                    <a:p>
                      <a:r>
                        <a:rPr lang="en-US" sz="700" dirty="0"/>
                        <a:t>£30m</a:t>
                      </a:r>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extLst>
                  <a:ext uri="{0D108BD9-81ED-4DB2-BD59-A6C34878D82A}">
                    <a16:rowId xmlns:a16="http://schemas.microsoft.com/office/drawing/2014/main" val="1321765015"/>
                  </a:ext>
                </a:extLst>
              </a:tr>
              <a:tr h="250398">
                <a:tc>
                  <a:txBody>
                    <a:bodyPr/>
                    <a:lstStyle/>
                    <a:p>
                      <a:r>
                        <a:rPr lang="en-US" sz="800" dirty="0"/>
                        <a:t>Car Building</a:t>
                      </a:r>
                      <a:endParaRPr lang="en-GB" sz="800" dirty="0"/>
                    </a:p>
                  </a:txBody>
                  <a:tcPr marL="46051" marR="46051" marT="23026" marB="23026"/>
                </a:tc>
                <a:tc>
                  <a:txBody>
                    <a:bodyPr/>
                    <a:lstStyle/>
                    <a:p>
                      <a:r>
                        <a:rPr lang="en-US" sz="700" dirty="0"/>
                        <a:t>Expand Nissan production and links to Port of Tyne</a:t>
                      </a:r>
                      <a:endParaRPr lang="en-GB" sz="700" dirty="0"/>
                    </a:p>
                  </a:txBody>
                  <a:tcPr marL="46051" marR="46051" marT="23026" marB="23026"/>
                </a:tc>
                <a:tc>
                  <a:txBody>
                    <a:bodyPr/>
                    <a:lstStyle/>
                    <a:p>
                      <a:r>
                        <a:rPr lang="en-US" sz="700" dirty="0"/>
                        <a:t>Increased jobs, more exports</a:t>
                      </a:r>
                      <a:endParaRPr lang="en-GB" sz="700" dirty="0"/>
                    </a:p>
                  </a:txBody>
                  <a:tcPr marL="46051" marR="46051" marT="23026" marB="23026"/>
                </a:tc>
                <a:tc>
                  <a:txBody>
                    <a:bodyPr/>
                    <a:lstStyle/>
                    <a:p>
                      <a:r>
                        <a:rPr lang="en-US" sz="700" dirty="0"/>
                        <a:t>Narrow focus, Environment?</a:t>
                      </a:r>
                      <a:endParaRPr lang="en-GB" sz="700" dirty="0"/>
                    </a:p>
                  </a:txBody>
                  <a:tcPr marL="46051" marR="46051" marT="23026" marB="23026"/>
                </a:tc>
                <a:tc>
                  <a:txBody>
                    <a:bodyPr/>
                    <a:lstStyle/>
                    <a:p>
                      <a:r>
                        <a:rPr lang="en-US" sz="700" dirty="0"/>
                        <a:t>£30m</a:t>
                      </a:r>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extLst>
                  <a:ext uri="{0D108BD9-81ED-4DB2-BD59-A6C34878D82A}">
                    <a16:rowId xmlns:a16="http://schemas.microsoft.com/office/drawing/2014/main" val="1695048797"/>
                  </a:ext>
                </a:extLst>
              </a:tr>
              <a:tr h="250398">
                <a:tc>
                  <a:txBody>
                    <a:bodyPr/>
                    <a:lstStyle/>
                    <a:p>
                      <a:r>
                        <a:rPr lang="en-US" sz="800" dirty="0"/>
                        <a:t>Wind Farm</a:t>
                      </a:r>
                      <a:endParaRPr lang="en-GB" sz="800" dirty="0"/>
                    </a:p>
                  </a:txBody>
                  <a:tcPr marL="46051" marR="46051" marT="23026" marB="23026"/>
                </a:tc>
                <a:tc>
                  <a:txBody>
                    <a:bodyPr/>
                    <a:lstStyle/>
                    <a:p>
                      <a:r>
                        <a:rPr lang="en-US" sz="700" dirty="0"/>
                        <a:t>Extend wind farm in North Sea and export electricity to other regions</a:t>
                      </a:r>
                      <a:endParaRPr lang="en-GB" sz="700" dirty="0"/>
                    </a:p>
                  </a:txBody>
                  <a:tcPr marL="46051" marR="46051" marT="23026" marB="23026"/>
                </a:tc>
                <a:tc>
                  <a:txBody>
                    <a:bodyPr/>
                    <a:lstStyle/>
                    <a:p>
                      <a:r>
                        <a:rPr lang="en-US" sz="700" dirty="0"/>
                        <a:t>More green energy</a:t>
                      </a:r>
                      <a:endParaRPr lang="en-GB" sz="700" dirty="0"/>
                    </a:p>
                  </a:txBody>
                  <a:tcPr marL="46051" marR="46051" marT="23026" marB="23026"/>
                </a:tc>
                <a:tc>
                  <a:txBody>
                    <a:bodyPr/>
                    <a:lstStyle/>
                    <a:p>
                      <a:r>
                        <a:rPr lang="en-US" sz="700" dirty="0"/>
                        <a:t>Some local resistance</a:t>
                      </a:r>
                    </a:p>
                    <a:p>
                      <a:r>
                        <a:rPr lang="en-US" sz="700" dirty="0"/>
                        <a:t>Long term return</a:t>
                      </a:r>
                      <a:endParaRPr lang="en-GB" sz="700" dirty="0"/>
                    </a:p>
                  </a:txBody>
                  <a:tcPr marL="46051" marR="46051" marT="23026" marB="23026"/>
                </a:tc>
                <a:tc>
                  <a:txBody>
                    <a:bodyPr/>
                    <a:lstStyle/>
                    <a:p>
                      <a:r>
                        <a:rPr lang="en-US" sz="700" dirty="0"/>
                        <a:t>£50m</a:t>
                      </a:r>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extLst>
                  <a:ext uri="{0D108BD9-81ED-4DB2-BD59-A6C34878D82A}">
                    <a16:rowId xmlns:a16="http://schemas.microsoft.com/office/drawing/2014/main" val="979593442"/>
                  </a:ext>
                </a:extLst>
              </a:tr>
              <a:tr h="226570">
                <a:tc>
                  <a:txBody>
                    <a:bodyPr/>
                    <a:lstStyle/>
                    <a:p>
                      <a:r>
                        <a:rPr lang="en-US" sz="800" dirty="0"/>
                        <a:t>Airport</a:t>
                      </a:r>
                      <a:endParaRPr lang="en-GB" sz="800" dirty="0"/>
                    </a:p>
                  </a:txBody>
                  <a:tcPr marL="46051" marR="46051" marT="23026" marB="23026"/>
                </a:tc>
                <a:tc>
                  <a:txBody>
                    <a:bodyPr/>
                    <a:lstStyle/>
                    <a:p>
                      <a:r>
                        <a:rPr lang="en-US" sz="700" dirty="0"/>
                        <a:t>Build additional runway to support extra trans-Atlantic / long haul flights</a:t>
                      </a:r>
                      <a:endParaRPr lang="en-GB" sz="700" dirty="0"/>
                    </a:p>
                  </a:txBody>
                  <a:tcPr marL="46051" marR="46051" marT="23026" marB="23026"/>
                </a:tc>
                <a:tc>
                  <a:txBody>
                    <a:bodyPr/>
                    <a:lstStyle/>
                    <a:p>
                      <a:r>
                        <a:rPr lang="en-US" sz="700" dirty="0"/>
                        <a:t>More jobs, more choice of destinations, tourism</a:t>
                      </a:r>
                      <a:endParaRPr lang="en-GB" sz="700" dirty="0"/>
                    </a:p>
                  </a:txBody>
                  <a:tcPr marL="46051" marR="46051" marT="23026" marB="23026"/>
                </a:tc>
                <a:tc>
                  <a:txBody>
                    <a:bodyPr/>
                    <a:lstStyle/>
                    <a:p>
                      <a:r>
                        <a:rPr lang="en-US" sz="700" dirty="0"/>
                        <a:t>Environment?</a:t>
                      </a:r>
                      <a:endParaRPr lang="en-GB" sz="700" dirty="0"/>
                    </a:p>
                  </a:txBody>
                  <a:tcPr marL="46051" marR="46051" marT="23026" marB="23026"/>
                </a:tc>
                <a:tc>
                  <a:txBody>
                    <a:bodyPr/>
                    <a:lstStyle/>
                    <a:p>
                      <a:r>
                        <a:rPr lang="en-US" sz="700" dirty="0"/>
                        <a:t>£50m</a:t>
                      </a:r>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extLst>
                  <a:ext uri="{0D108BD9-81ED-4DB2-BD59-A6C34878D82A}">
                    <a16:rowId xmlns:a16="http://schemas.microsoft.com/office/drawing/2014/main" val="838888974"/>
                  </a:ext>
                </a:extLst>
              </a:tr>
              <a:tr h="145088">
                <a:tc>
                  <a:txBody>
                    <a:bodyPr/>
                    <a:lstStyle/>
                    <a:p>
                      <a:r>
                        <a:rPr lang="en-US" sz="800" dirty="0"/>
                        <a:t>ETC…</a:t>
                      </a:r>
                      <a:endParaRPr lang="en-GB" sz="8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tc>
                  <a:txBody>
                    <a:bodyPr/>
                    <a:lstStyle/>
                    <a:p>
                      <a:endParaRPr lang="en-GB" sz="700" dirty="0"/>
                    </a:p>
                  </a:txBody>
                  <a:tcPr marL="46051" marR="46051" marT="23026" marB="23026"/>
                </a:tc>
                <a:extLst>
                  <a:ext uri="{0D108BD9-81ED-4DB2-BD59-A6C34878D82A}">
                    <a16:rowId xmlns:a16="http://schemas.microsoft.com/office/drawing/2014/main" val="342703389"/>
                  </a:ext>
                </a:extLst>
              </a:tr>
            </a:tbl>
          </a:graphicData>
        </a:graphic>
      </p:graphicFrame>
    </p:spTree>
    <p:extLst>
      <p:ext uri="{BB962C8B-B14F-4D97-AF65-F5344CB8AC3E}">
        <p14:creationId xmlns:p14="http://schemas.microsoft.com/office/powerpoint/2010/main" val="4759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580FD-D4AB-431F-A896-317F635C49F7}"/>
              </a:ext>
            </a:extLst>
          </p:cNvPr>
          <p:cNvSpPr txBox="1"/>
          <p:nvPr/>
        </p:nvSpPr>
        <p:spPr>
          <a:xfrm>
            <a:off x="185629" y="76084"/>
            <a:ext cx="2333833" cy="369332"/>
          </a:xfrm>
          <a:prstGeom prst="rect">
            <a:avLst/>
          </a:prstGeom>
          <a:noFill/>
        </p:spPr>
        <p:txBody>
          <a:bodyPr wrap="square">
            <a:spAutoFit/>
          </a:bodyPr>
          <a:lstStyle/>
          <a:p>
            <a:r>
              <a:rPr lang="en-US" sz="1800" b="1" dirty="0">
                <a:latin typeface="Graphik" panose="020B0503030202060203" pitchFamily="34" charset="77"/>
              </a:rPr>
              <a:t>Student work</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06632" y="790574"/>
            <a:ext cx="4152900" cy="553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047346" y="760269"/>
            <a:ext cx="4178876" cy="5571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362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10189745" y="81473"/>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 name="TextBox 1">
            <a:extLst>
              <a:ext uri="{FF2B5EF4-FFF2-40B4-BE49-F238E27FC236}">
                <a16:creationId xmlns:a16="http://schemas.microsoft.com/office/drawing/2014/main" id="{C1B81CBF-2F0E-4D0C-9C70-4C62B83D435E}"/>
              </a:ext>
            </a:extLst>
          </p:cNvPr>
          <p:cNvSpPr txBox="1"/>
          <p:nvPr/>
        </p:nvSpPr>
        <p:spPr>
          <a:xfrm>
            <a:off x="2652896" y="366693"/>
            <a:ext cx="3119004" cy="2585323"/>
          </a:xfrm>
          <a:prstGeom prst="rect">
            <a:avLst/>
          </a:prstGeom>
          <a:noFill/>
        </p:spPr>
        <p:txBody>
          <a:bodyPr wrap="square" rtlCol="0">
            <a:spAutoFit/>
          </a:bodyPr>
          <a:lstStyle/>
          <a:p>
            <a:r>
              <a:rPr lang="en-GB" dirty="0"/>
              <a:t>This Enrichment programme aimed to identify the intersections between Healthcare Science and Digital Technology, particularly how technology can be utilised  by healthcare professionals to improve patient care and outcomes.</a:t>
            </a:r>
          </a:p>
        </p:txBody>
      </p:sp>
      <p:sp>
        <p:nvSpPr>
          <p:cNvPr id="9" name="Title 10">
            <a:extLst>
              <a:ext uri="{FF2B5EF4-FFF2-40B4-BE49-F238E27FC236}">
                <a16:creationId xmlns:a16="http://schemas.microsoft.com/office/drawing/2014/main" id="{F58325A4-769F-4FEE-96CB-38F6194B3C72}"/>
              </a:ext>
            </a:extLst>
          </p:cNvPr>
          <p:cNvSpPr txBox="1">
            <a:spLocks/>
          </p:cNvSpPr>
          <p:nvPr/>
        </p:nvSpPr>
        <p:spPr>
          <a:xfrm>
            <a:off x="179741" y="5672990"/>
            <a:ext cx="3042051"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1600" b="1" dirty="0">
                <a:latin typeface="Graphik" panose="020B0503030202060203" pitchFamily="34" charset="77"/>
              </a:rPr>
              <a:t>Dominic Hall</a:t>
            </a:r>
          </a:p>
          <a:p>
            <a:pPr>
              <a:lnSpc>
                <a:spcPct val="100000"/>
              </a:lnSpc>
            </a:pPr>
            <a:r>
              <a:rPr lang="en-US" sz="1400" b="1" dirty="0">
                <a:latin typeface="Graphik" panose="020B0503030202060203" pitchFamily="34" charset="77"/>
              </a:rPr>
              <a:t>Healthcare Science Lead and Biology Teacher at North East Futures UTC</a:t>
            </a:r>
          </a:p>
          <a:p>
            <a:pPr>
              <a:lnSpc>
                <a:spcPct val="100000"/>
              </a:lnSpc>
            </a:pPr>
            <a:endParaRPr lang="en-US" sz="1200" b="1" dirty="0">
              <a:latin typeface="Graphik" panose="020B0503030202060203" pitchFamily="34" charset="77"/>
            </a:endParaRPr>
          </a:p>
        </p:txBody>
      </p:sp>
      <p:sp>
        <p:nvSpPr>
          <p:cNvPr id="44" name="TextBox 43">
            <a:extLst>
              <a:ext uri="{FF2B5EF4-FFF2-40B4-BE49-F238E27FC236}">
                <a16:creationId xmlns:a16="http://schemas.microsoft.com/office/drawing/2014/main" id="{977D4048-B945-42A1-93C9-5AB113D683BD}"/>
              </a:ext>
            </a:extLst>
          </p:cNvPr>
          <p:cNvSpPr txBox="1"/>
          <p:nvPr/>
        </p:nvSpPr>
        <p:spPr>
          <a:xfrm>
            <a:off x="6008730" y="188471"/>
            <a:ext cx="4902492" cy="369332"/>
          </a:xfrm>
          <a:prstGeom prst="rect">
            <a:avLst/>
          </a:prstGeom>
          <a:noFill/>
        </p:spPr>
        <p:txBody>
          <a:bodyPr wrap="square">
            <a:spAutoFit/>
          </a:bodyPr>
          <a:lstStyle/>
          <a:p>
            <a:r>
              <a:rPr lang="en-US" b="1" dirty="0">
                <a:latin typeface="Graphik" panose="020B0503030202060203" pitchFamily="34" charset="77"/>
              </a:rPr>
              <a:t>Why Digital and Healthcare?</a:t>
            </a:r>
            <a:endParaRPr lang="en-GB" dirty="0"/>
          </a:p>
        </p:txBody>
      </p:sp>
      <p:sp>
        <p:nvSpPr>
          <p:cNvPr id="45" name="TextBox 44">
            <a:extLst>
              <a:ext uri="{FF2B5EF4-FFF2-40B4-BE49-F238E27FC236}">
                <a16:creationId xmlns:a16="http://schemas.microsoft.com/office/drawing/2014/main" id="{B1A8E8D3-57CE-4D9F-A680-699054B4BC72}"/>
              </a:ext>
            </a:extLst>
          </p:cNvPr>
          <p:cNvSpPr txBox="1"/>
          <p:nvPr/>
        </p:nvSpPr>
        <p:spPr>
          <a:xfrm>
            <a:off x="122349" y="2807138"/>
            <a:ext cx="6344652" cy="369332"/>
          </a:xfrm>
          <a:prstGeom prst="rect">
            <a:avLst/>
          </a:prstGeom>
          <a:noFill/>
        </p:spPr>
        <p:txBody>
          <a:bodyPr wrap="square">
            <a:spAutoFit/>
          </a:bodyPr>
          <a:lstStyle/>
          <a:p>
            <a:r>
              <a:rPr lang="en-GB" sz="1800" b="1" dirty="0">
                <a:latin typeface="Graphik" panose="020B0503030202060203" pitchFamily="34" charset="77"/>
              </a:rPr>
              <a:t>Organisers:</a:t>
            </a:r>
            <a:endParaRPr lang="en-GB" dirty="0"/>
          </a:p>
        </p:txBody>
      </p:sp>
      <p:sp>
        <p:nvSpPr>
          <p:cNvPr id="47" name="TextBox 46">
            <a:extLst>
              <a:ext uri="{FF2B5EF4-FFF2-40B4-BE49-F238E27FC236}">
                <a16:creationId xmlns:a16="http://schemas.microsoft.com/office/drawing/2014/main" id="{30E580FD-D4AB-431F-A896-317F635C49F7}"/>
              </a:ext>
            </a:extLst>
          </p:cNvPr>
          <p:cNvSpPr txBox="1"/>
          <p:nvPr/>
        </p:nvSpPr>
        <p:spPr>
          <a:xfrm>
            <a:off x="185629" y="76084"/>
            <a:ext cx="2333833" cy="369332"/>
          </a:xfrm>
          <a:prstGeom prst="rect">
            <a:avLst/>
          </a:prstGeom>
          <a:noFill/>
        </p:spPr>
        <p:txBody>
          <a:bodyPr wrap="square">
            <a:spAutoFit/>
          </a:bodyPr>
          <a:lstStyle/>
          <a:p>
            <a:r>
              <a:rPr lang="en-US" sz="1800" b="1" dirty="0">
                <a:latin typeface="Graphik" panose="020B0503030202060203" pitchFamily="34" charset="77"/>
              </a:rPr>
              <a:t>Overview:</a:t>
            </a:r>
            <a:endParaRPr lang="en-GB" dirty="0"/>
          </a:p>
        </p:txBody>
      </p:sp>
      <p:cxnSp>
        <p:nvCxnSpPr>
          <p:cNvPr id="48" name="Straight Connector 47">
            <a:extLst>
              <a:ext uri="{FF2B5EF4-FFF2-40B4-BE49-F238E27FC236}">
                <a16:creationId xmlns:a16="http://schemas.microsoft.com/office/drawing/2014/main" id="{6D00CAD4-616B-49AF-9EB4-FC5409F4354F}"/>
              </a:ext>
            </a:extLst>
          </p:cNvPr>
          <p:cNvCxnSpPr>
            <a:cxnSpLocks/>
          </p:cNvCxnSpPr>
          <p:nvPr/>
        </p:nvCxnSpPr>
        <p:spPr>
          <a:xfrm>
            <a:off x="57604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225EF12-AE54-4322-B1CD-4552A5F13948}"/>
              </a:ext>
            </a:extLst>
          </p:cNvPr>
          <p:cNvSpPr txBox="1"/>
          <p:nvPr/>
        </p:nvSpPr>
        <p:spPr>
          <a:xfrm>
            <a:off x="7881205" y="499245"/>
            <a:ext cx="4223394" cy="3416320"/>
          </a:xfrm>
          <a:prstGeom prst="rect">
            <a:avLst/>
          </a:prstGeom>
          <a:noFill/>
        </p:spPr>
        <p:txBody>
          <a:bodyPr wrap="square" rtlCol="0">
            <a:spAutoFit/>
          </a:bodyPr>
          <a:lstStyle/>
          <a:p>
            <a:pPr>
              <a:lnSpc>
                <a:spcPct val="150000"/>
              </a:lnSpc>
            </a:pPr>
            <a:r>
              <a:rPr lang="en-GB" sz="1600" dirty="0"/>
              <a:t>Due to the excellent employment prospects in Digital Technology and Healthcare Science in the North East, the focus of North East Futures UTC is to introduce its students to these industries. As part of the curriculum, students are encouraged to explore the opportunities these specialisms provide and consider pursuing a career in one or both of these sectors. </a:t>
            </a:r>
          </a:p>
          <a:p>
            <a:pPr>
              <a:lnSpc>
                <a:spcPct val="150000"/>
              </a:lnSpc>
            </a:pPr>
            <a:endParaRPr lang="en-GB" sz="1600"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41" y="3292843"/>
            <a:ext cx="2177950" cy="2380147"/>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549" y="996166"/>
            <a:ext cx="1416123" cy="1492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81812" y="4087099"/>
            <a:ext cx="2319688" cy="1670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0847" y="471753"/>
            <a:ext cx="2446265" cy="1957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929685" y="3495115"/>
            <a:ext cx="3864127" cy="3378104"/>
          </a:xfrm>
          <a:prstGeom prst="rect">
            <a:avLst/>
          </a:prstGeom>
          <a:noFill/>
        </p:spPr>
        <p:txBody>
          <a:bodyPr wrap="square" rtlCol="0">
            <a:spAutoFit/>
          </a:bodyPr>
          <a:lstStyle/>
          <a:p>
            <a:pPr>
              <a:lnSpc>
                <a:spcPct val="150000"/>
              </a:lnSpc>
            </a:pPr>
            <a:r>
              <a:rPr lang="en-GB" sz="1600" dirty="0"/>
              <a:t>Mark Larsen (</a:t>
            </a:r>
            <a:r>
              <a:rPr lang="en-US" sz="1600" dirty="0"/>
              <a:t>Former Global Lead for Technology, Public Service</a:t>
            </a:r>
          </a:p>
          <a:p>
            <a:pPr>
              <a:lnSpc>
                <a:spcPct val="150000"/>
              </a:lnSpc>
            </a:pPr>
            <a:r>
              <a:rPr lang="en-US" sz="1600" dirty="0"/>
              <a:t>Accenture</a:t>
            </a:r>
            <a:r>
              <a:rPr lang="en-GB" sz="1600" dirty="0"/>
              <a:t>) and Dominic Hall designed the Healthcare Technology enrichment programme to be directed at students interested in both specialisms, allowing them to discover and understand the myriad overlaps between the two industries. </a:t>
            </a:r>
          </a:p>
          <a:p>
            <a:pPr>
              <a:lnSpc>
                <a:spcPct val="150000"/>
              </a:lnSpc>
            </a:pPr>
            <a:endParaRPr lang="en-GB" sz="1600" dirty="0"/>
          </a:p>
        </p:txBody>
      </p:sp>
      <p:pic>
        <p:nvPicPr>
          <p:cNvPr id="26" name="Picture 2" descr="profile image">
            <a:extLst>
              <a:ext uri="{FF2B5EF4-FFF2-40B4-BE49-F238E27FC236}">
                <a16:creationId xmlns:a16="http://schemas.microsoft.com/office/drawing/2014/main" id="{B76E0F9E-87BE-4829-8826-01DC24E68F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1792" y="3318709"/>
            <a:ext cx="2327046" cy="2327046"/>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0">
            <a:extLst>
              <a:ext uri="{FF2B5EF4-FFF2-40B4-BE49-F238E27FC236}">
                <a16:creationId xmlns:a16="http://schemas.microsoft.com/office/drawing/2014/main" id="{F58325A4-769F-4FEE-96CB-38F6194B3C72}"/>
              </a:ext>
            </a:extLst>
          </p:cNvPr>
          <p:cNvSpPr txBox="1">
            <a:spLocks/>
          </p:cNvSpPr>
          <p:nvPr/>
        </p:nvSpPr>
        <p:spPr>
          <a:xfrm>
            <a:off x="3178931" y="5645755"/>
            <a:ext cx="2750754"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1600" b="1" dirty="0">
                <a:latin typeface="Graphik" panose="020B0503030202060203" pitchFamily="34" charset="77"/>
              </a:rPr>
              <a:t>Mark Larsen</a:t>
            </a:r>
          </a:p>
          <a:p>
            <a:pPr>
              <a:lnSpc>
                <a:spcPct val="100000"/>
              </a:lnSpc>
            </a:pPr>
            <a:r>
              <a:rPr lang="en-US" sz="1400" b="1" dirty="0">
                <a:latin typeface="Graphik" panose="020B0503030202060203" pitchFamily="34" charset="77"/>
              </a:rPr>
              <a:t>Former Global Lead for Technology, Public Service</a:t>
            </a:r>
          </a:p>
          <a:p>
            <a:pPr>
              <a:lnSpc>
                <a:spcPct val="100000"/>
              </a:lnSpc>
            </a:pPr>
            <a:r>
              <a:rPr lang="en-US" sz="1400" b="1" dirty="0">
                <a:latin typeface="Graphik" panose="020B0503030202060203" pitchFamily="34" charset="77"/>
              </a:rPr>
              <a:t>Accenture</a:t>
            </a:r>
          </a:p>
          <a:p>
            <a:pPr>
              <a:lnSpc>
                <a:spcPct val="100000"/>
              </a:lnSpc>
            </a:pPr>
            <a:endParaRPr lang="en-US" sz="1400" b="1" dirty="0">
              <a:latin typeface="Graphik" panose="020B0503030202060203" pitchFamily="34" charset="77"/>
            </a:endParaRPr>
          </a:p>
        </p:txBody>
      </p:sp>
    </p:spTree>
    <p:extLst>
      <p:ext uri="{BB962C8B-B14F-4D97-AF65-F5344CB8AC3E}">
        <p14:creationId xmlns:p14="http://schemas.microsoft.com/office/powerpoint/2010/main" val="288145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D9236AF-A5AE-0843-B878-9C34642E61D7}"/>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11" name="Title 10">
            <a:extLst>
              <a:ext uri="{FF2B5EF4-FFF2-40B4-BE49-F238E27FC236}">
                <a16:creationId xmlns:a16="http://schemas.microsoft.com/office/drawing/2014/main" id="{E51FE8CA-81DD-9442-A9A2-017637745702}"/>
              </a:ext>
            </a:extLst>
          </p:cNvPr>
          <p:cNvSpPr>
            <a:spLocks noGrp="1"/>
          </p:cNvSpPr>
          <p:nvPr>
            <p:ph type="title"/>
          </p:nvPr>
        </p:nvSpPr>
        <p:spPr>
          <a:xfrm>
            <a:off x="348388" y="238072"/>
            <a:ext cx="5634789" cy="669758"/>
          </a:xfrm>
        </p:spPr>
        <p:txBody>
          <a:bodyPr>
            <a:noAutofit/>
          </a:bodyPr>
          <a:lstStyle/>
          <a:p>
            <a:r>
              <a:rPr lang="en-US" sz="3200" b="1" u="sng" dirty="0">
                <a:latin typeface="Graphik" panose="020B0503030202060203" pitchFamily="34" charset="77"/>
              </a:rPr>
              <a:t>Health Technology Enrichment</a:t>
            </a:r>
          </a:p>
        </p:txBody>
      </p:sp>
      <p:sp>
        <p:nvSpPr>
          <p:cNvPr id="9" name="Title 1">
            <a:extLst>
              <a:ext uri="{FF2B5EF4-FFF2-40B4-BE49-F238E27FC236}">
                <a16:creationId xmlns:a16="http://schemas.microsoft.com/office/drawing/2014/main" id="{82BC777B-17E7-3540-8F0D-99ABE428CD50}"/>
              </a:ext>
            </a:extLst>
          </p:cNvPr>
          <p:cNvSpPr txBox="1">
            <a:spLocks/>
          </p:cNvSpPr>
          <p:nvPr/>
        </p:nvSpPr>
        <p:spPr>
          <a:xfrm>
            <a:off x="10154179" y="126772"/>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a:t>
            </a:r>
            <a:r>
              <a:rPr lang="en-US" sz="1400" dirty="0">
                <a:solidFill>
                  <a:srgbClr val="FFFFFF"/>
                </a:solidFill>
                <a:latin typeface="Graphik Semibold" panose="020B0503030202060203" pitchFamily="34" charset="77"/>
              </a:rPr>
              <a:t>NEFUTURES</a:t>
            </a:r>
            <a:endPar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endParaRPr>
          </a:p>
        </p:txBody>
      </p:sp>
      <p:sp>
        <p:nvSpPr>
          <p:cNvPr id="5" name="Title 10">
            <a:extLst>
              <a:ext uri="{FF2B5EF4-FFF2-40B4-BE49-F238E27FC236}">
                <a16:creationId xmlns:a16="http://schemas.microsoft.com/office/drawing/2014/main" id="{9C79825A-B945-4405-820F-7F435931C6E3}"/>
              </a:ext>
            </a:extLst>
          </p:cNvPr>
          <p:cNvSpPr txBox="1">
            <a:spLocks/>
          </p:cNvSpPr>
          <p:nvPr/>
        </p:nvSpPr>
        <p:spPr>
          <a:xfrm>
            <a:off x="348388" y="1032156"/>
            <a:ext cx="5634789" cy="49996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342900" indent="-342900">
              <a:lnSpc>
                <a:spcPct val="150000"/>
              </a:lnSpc>
              <a:buFont typeface="Wingdings" panose="05000000000000000000" pitchFamily="2" charset="2"/>
              <a:buChar char="Ø"/>
            </a:pPr>
            <a:r>
              <a:rPr lang="en-US" sz="3200" b="1" dirty="0">
                <a:latin typeface="Graphik" panose="020B0503030202060203" pitchFamily="34" charset="77"/>
              </a:rPr>
              <a:t>Insight and Innovation</a:t>
            </a:r>
          </a:p>
          <a:p>
            <a:pPr marL="342900" indent="-342900">
              <a:lnSpc>
                <a:spcPct val="150000"/>
              </a:lnSpc>
              <a:buFont typeface="Wingdings" panose="05000000000000000000" pitchFamily="2" charset="2"/>
              <a:buChar char="Ø"/>
            </a:pPr>
            <a:r>
              <a:rPr lang="en-US" sz="3200" b="1" dirty="0">
                <a:latin typeface="Graphik" panose="020B0503030202060203" pitchFamily="34" charset="77"/>
              </a:rPr>
              <a:t>Industry Speakers</a:t>
            </a:r>
          </a:p>
          <a:p>
            <a:pPr marL="342900" indent="-342900">
              <a:lnSpc>
                <a:spcPct val="150000"/>
              </a:lnSpc>
              <a:buFont typeface="Wingdings" panose="05000000000000000000" pitchFamily="2" charset="2"/>
              <a:buChar char="Ø"/>
            </a:pPr>
            <a:r>
              <a:rPr lang="en-US" sz="3200" b="1" dirty="0">
                <a:latin typeface="Graphik" panose="020B0503030202060203" pitchFamily="34" charset="77"/>
              </a:rPr>
              <a:t>Interactive</a:t>
            </a:r>
          </a:p>
          <a:p>
            <a:pPr marL="342900" indent="-342900">
              <a:lnSpc>
                <a:spcPct val="150000"/>
              </a:lnSpc>
              <a:buFont typeface="Wingdings" panose="05000000000000000000" pitchFamily="2" charset="2"/>
              <a:buChar char="Ø"/>
            </a:pPr>
            <a:endParaRPr lang="en-US" sz="3200" b="1" dirty="0">
              <a:latin typeface="Graphik" panose="020B0503030202060203" pitchFamily="34" charset="77"/>
            </a:endParaRPr>
          </a:p>
          <a:p>
            <a:pPr marL="342900" indent="-342900">
              <a:lnSpc>
                <a:spcPct val="150000"/>
              </a:lnSpc>
              <a:buFont typeface="Wingdings" panose="05000000000000000000" pitchFamily="2" charset="2"/>
              <a:buChar char="Ø"/>
            </a:pPr>
            <a:r>
              <a:rPr lang="en-US" sz="3200" b="1" dirty="0">
                <a:latin typeface="Graphik" panose="020B0503030202060203" pitchFamily="34" charset="77"/>
              </a:rPr>
              <a:t>6 sessions</a:t>
            </a:r>
          </a:p>
          <a:p>
            <a:pPr marL="342900" indent="-342900">
              <a:lnSpc>
                <a:spcPct val="150000"/>
              </a:lnSpc>
              <a:buFont typeface="Wingdings" panose="05000000000000000000" pitchFamily="2" charset="2"/>
              <a:buChar char="Ø"/>
            </a:pPr>
            <a:r>
              <a:rPr lang="en-US" sz="3200" b="1" dirty="0">
                <a:latin typeface="Graphik" panose="020B0503030202060203" pitchFamily="34" charset="77"/>
              </a:rPr>
              <a:t>6 Topics</a:t>
            </a:r>
          </a:p>
        </p:txBody>
      </p:sp>
      <p:pic>
        <p:nvPicPr>
          <p:cNvPr id="1026" name="Picture 2" descr="Image result for health technology">
            <a:extLst>
              <a:ext uri="{FF2B5EF4-FFF2-40B4-BE49-F238E27FC236}">
                <a16:creationId xmlns:a16="http://schemas.microsoft.com/office/drawing/2014/main" id="{429121A0-C8C4-4A34-B0BB-E27F33D41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032" y="1171073"/>
            <a:ext cx="1922022" cy="1349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HS challenges">
            <a:extLst>
              <a:ext uri="{FF2B5EF4-FFF2-40B4-BE49-F238E27FC236}">
                <a16:creationId xmlns:a16="http://schemas.microsoft.com/office/drawing/2014/main" id="{0C65709E-D728-4CBC-BBCD-F93D57F8B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0568" y="1134155"/>
            <a:ext cx="2116455" cy="1386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177720DA-5AD4-486A-AE0B-D23BE436A0C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688031" y="3082127"/>
            <a:ext cx="1932219" cy="15016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ealth data">
            <a:extLst>
              <a:ext uri="{FF2B5EF4-FFF2-40B4-BE49-F238E27FC236}">
                <a16:creationId xmlns:a16="http://schemas.microsoft.com/office/drawing/2014/main" id="{A0A43D2F-8F1C-4636-B6EE-046D49CE76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5226" y="3082128"/>
            <a:ext cx="2141797" cy="15016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ealth genomics">
            <a:extLst>
              <a:ext uri="{FF2B5EF4-FFF2-40B4-BE49-F238E27FC236}">
                <a16:creationId xmlns:a16="http://schemas.microsoft.com/office/drawing/2014/main" id="{7EDD116C-129E-479B-937B-4C02D4E7F7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8031" y="5197079"/>
            <a:ext cx="1932219" cy="13376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health Convergence">
            <a:extLst>
              <a:ext uri="{FF2B5EF4-FFF2-40B4-BE49-F238E27FC236}">
                <a16:creationId xmlns:a16="http://schemas.microsoft.com/office/drawing/2014/main" id="{948EADA9-901C-4B15-9968-2B5EC4B2E9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35226" y="5169830"/>
            <a:ext cx="2141797" cy="13649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FD4C0F6-BECC-47B4-9C4C-C80530441161}"/>
              </a:ext>
            </a:extLst>
          </p:cNvPr>
          <p:cNvSpPr txBox="1"/>
          <p:nvPr/>
        </p:nvSpPr>
        <p:spPr>
          <a:xfrm>
            <a:off x="6694660" y="613156"/>
            <a:ext cx="1915394" cy="584775"/>
          </a:xfrm>
          <a:prstGeom prst="rect">
            <a:avLst/>
          </a:prstGeom>
          <a:noFill/>
        </p:spPr>
        <p:txBody>
          <a:bodyPr wrap="square">
            <a:spAutoFit/>
          </a:bodyPr>
          <a:lstStyle/>
          <a:p>
            <a:r>
              <a:rPr lang="en-US" sz="3200" b="1" dirty="0">
                <a:solidFill>
                  <a:srgbClr val="FFFF00"/>
                </a:solidFill>
                <a:latin typeface="Graphik" panose="020B0503030202060203" pitchFamily="34" charset="77"/>
              </a:rPr>
              <a:t>Overview</a:t>
            </a:r>
            <a:endParaRPr lang="en-GB" sz="3200" dirty="0">
              <a:solidFill>
                <a:srgbClr val="FFFF00"/>
              </a:solidFill>
            </a:endParaRPr>
          </a:p>
        </p:txBody>
      </p:sp>
      <p:sp>
        <p:nvSpPr>
          <p:cNvPr id="14" name="TextBox 13">
            <a:extLst>
              <a:ext uri="{FF2B5EF4-FFF2-40B4-BE49-F238E27FC236}">
                <a16:creationId xmlns:a16="http://schemas.microsoft.com/office/drawing/2014/main" id="{08D0120F-F7D5-4DBD-A0B0-D3C1F35A3F60}"/>
              </a:ext>
            </a:extLst>
          </p:cNvPr>
          <p:cNvSpPr txBox="1"/>
          <p:nvPr/>
        </p:nvSpPr>
        <p:spPr>
          <a:xfrm>
            <a:off x="9288431" y="613156"/>
            <a:ext cx="2377046" cy="584775"/>
          </a:xfrm>
          <a:prstGeom prst="rect">
            <a:avLst/>
          </a:prstGeom>
          <a:noFill/>
        </p:spPr>
        <p:txBody>
          <a:bodyPr wrap="square">
            <a:spAutoFit/>
          </a:bodyPr>
          <a:lstStyle/>
          <a:p>
            <a:pPr algn="ctr"/>
            <a:r>
              <a:rPr lang="en-US" sz="3200" b="1" dirty="0">
                <a:solidFill>
                  <a:srgbClr val="FFFF00"/>
                </a:solidFill>
                <a:latin typeface="Graphik" panose="020B0503030202060203" pitchFamily="34" charset="77"/>
              </a:rPr>
              <a:t>Challenges</a:t>
            </a:r>
            <a:endParaRPr lang="en-GB" sz="3200" dirty="0">
              <a:solidFill>
                <a:srgbClr val="FFFF00"/>
              </a:solidFill>
            </a:endParaRPr>
          </a:p>
        </p:txBody>
      </p:sp>
      <p:sp>
        <p:nvSpPr>
          <p:cNvPr id="15" name="TextBox 14">
            <a:extLst>
              <a:ext uri="{FF2B5EF4-FFF2-40B4-BE49-F238E27FC236}">
                <a16:creationId xmlns:a16="http://schemas.microsoft.com/office/drawing/2014/main" id="{2AEC674F-4A84-4281-8CD3-C29B8B11046E}"/>
              </a:ext>
            </a:extLst>
          </p:cNvPr>
          <p:cNvSpPr txBox="1"/>
          <p:nvPr/>
        </p:nvSpPr>
        <p:spPr>
          <a:xfrm>
            <a:off x="6626088" y="2568326"/>
            <a:ext cx="2204392" cy="584775"/>
          </a:xfrm>
          <a:prstGeom prst="rect">
            <a:avLst/>
          </a:prstGeom>
          <a:noFill/>
        </p:spPr>
        <p:txBody>
          <a:bodyPr wrap="square">
            <a:spAutoFit/>
          </a:bodyPr>
          <a:lstStyle/>
          <a:p>
            <a:r>
              <a:rPr lang="en-US" sz="3200" b="1" dirty="0">
                <a:solidFill>
                  <a:srgbClr val="FFFF00"/>
                </a:solidFill>
                <a:latin typeface="Graphik" panose="020B0503030202060203" pitchFamily="34" charset="77"/>
              </a:rPr>
              <a:t>Innovation</a:t>
            </a:r>
            <a:endParaRPr lang="en-GB" sz="3200" dirty="0">
              <a:solidFill>
                <a:srgbClr val="FFFF00"/>
              </a:solidFill>
            </a:endParaRPr>
          </a:p>
        </p:txBody>
      </p:sp>
      <p:sp>
        <p:nvSpPr>
          <p:cNvPr id="16" name="TextBox 15">
            <a:extLst>
              <a:ext uri="{FF2B5EF4-FFF2-40B4-BE49-F238E27FC236}">
                <a16:creationId xmlns:a16="http://schemas.microsoft.com/office/drawing/2014/main" id="{68F2DEDA-C75A-44AD-81E3-BEDBC4A328E1}"/>
              </a:ext>
            </a:extLst>
          </p:cNvPr>
          <p:cNvSpPr txBox="1"/>
          <p:nvPr/>
        </p:nvSpPr>
        <p:spPr>
          <a:xfrm>
            <a:off x="9429022" y="2568326"/>
            <a:ext cx="2095864" cy="584775"/>
          </a:xfrm>
          <a:prstGeom prst="rect">
            <a:avLst/>
          </a:prstGeom>
          <a:noFill/>
        </p:spPr>
        <p:txBody>
          <a:bodyPr wrap="square">
            <a:spAutoFit/>
          </a:bodyPr>
          <a:lstStyle/>
          <a:p>
            <a:pPr algn="ctr"/>
            <a:r>
              <a:rPr lang="en-US" sz="3200" b="1" dirty="0">
                <a:solidFill>
                  <a:srgbClr val="FFFF00"/>
                </a:solidFill>
                <a:latin typeface="Graphik" panose="020B0503030202060203" pitchFamily="34" charset="77"/>
              </a:rPr>
              <a:t>Data</a:t>
            </a:r>
            <a:endParaRPr lang="en-GB" sz="3200" dirty="0">
              <a:solidFill>
                <a:srgbClr val="FFFF00"/>
              </a:solidFill>
            </a:endParaRPr>
          </a:p>
        </p:txBody>
      </p:sp>
      <p:sp>
        <p:nvSpPr>
          <p:cNvPr id="17" name="TextBox 16">
            <a:extLst>
              <a:ext uri="{FF2B5EF4-FFF2-40B4-BE49-F238E27FC236}">
                <a16:creationId xmlns:a16="http://schemas.microsoft.com/office/drawing/2014/main" id="{6CE093D5-314A-4D3D-B395-2FBC51674CC1}"/>
              </a:ext>
            </a:extLst>
          </p:cNvPr>
          <p:cNvSpPr txBox="1"/>
          <p:nvPr/>
        </p:nvSpPr>
        <p:spPr>
          <a:xfrm>
            <a:off x="6680352" y="4670830"/>
            <a:ext cx="2095864" cy="584775"/>
          </a:xfrm>
          <a:prstGeom prst="rect">
            <a:avLst/>
          </a:prstGeom>
          <a:noFill/>
        </p:spPr>
        <p:txBody>
          <a:bodyPr wrap="square">
            <a:spAutoFit/>
          </a:bodyPr>
          <a:lstStyle/>
          <a:p>
            <a:r>
              <a:rPr lang="en-US" sz="3200" b="1" dirty="0">
                <a:solidFill>
                  <a:srgbClr val="FFFF00"/>
                </a:solidFill>
                <a:latin typeface="Graphik" panose="020B0503030202060203" pitchFamily="34" charset="77"/>
              </a:rPr>
              <a:t>Genomics</a:t>
            </a:r>
            <a:endParaRPr lang="en-GB" sz="3200" dirty="0">
              <a:solidFill>
                <a:srgbClr val="FFFF00"/>
              </a:solidFill>
            </a:endParaRPr>
          </a:p>
        </p:txBody>
      </p:sp>
      <p:sp>
        <p:nvSpPr>
          <p:cNvPr id="18" name="TextBox 17">
            <a:extLst>
              <a:ext uri="{FF2B5EF4-FFF2-40B4-BE49-F238E27FC236}">
                <a16:creationId xmlns:a16="http://schemas.microsoft.com/office/drawing/2014/main" id="{256BB0C7-8D3C-4887-A834-C16C09B62760}"/>
              </a:ext>
            </a:extLst>
          </p:cNvPr>
          <p:cNvSpPr txBox="1"/>
          <p:nvPr/>
        </p:nvSpPr>
        <p:spPr>
          <a:xfrm>
            <a:off x="9239963" y="4670830"/>
            <a:ext cx="2556020" cy="584775"/>
          </a:xfrm>
          <a:prstGeom prst="rect">
            <a:avLst/>
          </a:prstGeom>
          <a:noFill/>
        </p:spPr>
        <p:txBody>
          <a:bodyPr wrap="square">
            <a:spAutoFit/>
          </a:bodyPr>
          <a:lstStyle/>
          <a:p>
            <a:r>
              <a:rPr lang="en-US" sz="3200" b="1" dirty="0">
                <a:solidFill>
                  <a:srgbClr val="FFFF00"/>
                </a:solidFill>
                <a:latin typeface="Graphik" panose="020B0503030202060203" pitchFamily="34" charset="77"/>
              </a:rPr>
              <a:t>Convergence</a:t>
            </a:r>
            <a:endParaRPr lang="en-GB" sz="3200" dirty="0">
              <a:solidFill>
                <a:srgbClr val="FFFF00"/>
              </a:solidFill>
            </a:endParaRPr>
          </a:p>
        </p:txBody>
      </p:sp>
    </p:spTree>
    <p:extLst>
      <p:ext uri="{BB962C8B-B14F-4D97-AF65-F5344CB8AC3E}">
        <p14:creationId xmlns:p14="http://schemas.microsoft.com/office/powerpoint/2010/main" val="5384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72E1B3-1642-C64B-A418-D918DDA4C34C}"/>
              </a:ext>
            </a:extLst>
          </p:cNvPr>
          <p:cNvSpPr txBox="1">
            <a:spLocks/>
          </p:cNvSpPr>
          <p:nvPr/>
        </p:nvSpPr>
        <p:spPr>
          <a:xfrm>
            <a:off x="1105988" y="2850279"/>
            <a:ext cx="9851874" cy="870944"/>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600" b="0"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rPr>
              <a:t>Week 1 - Overview</a:t>
            </a:r>
            <a:endParaRPr kumimoji="0" lang="en-US" sz="6600" b="1"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endParaRPr>
          </a:p>
        </p:txBody>
      </p:sp>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9945631" y="389824"/>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4" name="Title 1">
            <a:extLst>
              <a:ext uri="{FF2B5EF4-FFF2-40B4-BE49-F238E27FC236}">
                <a16:creationId xmlns:a16="http://schemas.microsoft.com/office/drawing/2014/main" id="{0A5702F8-C1DB-4FE7-A7FD-FF699C43C5E3}"/>
              </a:ext>
            </a:extLst>
          </p:cNvPr>
          <p:cNvSpPr txBox="1">
            <a:spLocks/>
          </p:cNvSpPr>
          <p:nvPr/>
        </p:nvSpPr>
        <p:spPr>
          <a:xfrm>
            <a:off x="1477925" y="389824"/>
            <a:ext cx="1959111" cy="367858"/>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Enrichment Session</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Wed 15</a:t>
            </a:r>
            <a:r>
              <a:rPr kumimoji="0" lang="en-US" sz="1400" b="1" i="0" u="none" strike="noStrike" kern="1200" cap="none" spc="0" normalizeH="0" baseline="30000" noProof="0" dirty="0">
                <a:ln>
                  <a:noFill/>
                </a:ln>
                <a:solidFill>
                  <a:srgbClr val="FFFFFF"/>
                </a:solidFill>
                <a:effectLst/>
                <a:uLnTx/>
                <a:uFillTx/>
                <a:latin typeface="Graphik Semibold" panose="020B0503030202060203" pitchFamily="34" charset="77"/>
                <a:ea typeface="+mj-ea"/>
                <a:cs typeface="+mj-cs"/>
              </a:rPr>
              <a:t>th</a:t>
            </a: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 September, 2021</a:t>
            </a:r>
          </a:p>
        </p:txBody>
      </p:sp>
      <p:pic>
        <p:nvPicPr>
          <p:cNvPr id="3074" name="Picture 2" descr="North East Futures UTC - Home | Facebook">
            <a:extLst>
              <a:ext uri="{FF2B5EF4-FFF2-40B4-BE49-F238E27FC236}">
                <a16:creationId xmlns:a16="http://schemas.microsoft.com/office/drawing/2014/main" id="{13D1530D-3374-42A0-AB5B-DFCF8AAF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4" y="88355"/>
            <a:ext cx="1267326" cy="1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5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10189745" y="81473"/>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pic>
        <p:nvPicPr>
          <p:cNvPr id="8" name="Picture 2" descr="Image result for health technology">
            <a:extLst>
              <a:ext uri="{FF2B5EF4-FFF2-40B4-BE49-F238E27FC236}">
                <a16:creationId xmlns:a16="http://schemas.microsoft.com/office/drawing/2014/main" id="{7B39B2E0-0263-4ED1-B8F3-7FDC5B540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63" y="479111"/>
            <a:ext cx="2370027" cy="16644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B81CBF-2F0E-4D0C-9C70-4C62B83D435E}"/>
              </a:ext>
            </a:extLst>
          </p:cNvPr>
          <p:cNvSpPr txBox="1"/>
          <p:nvPr/>
        </p:nvSpPr>
        <p:spPr>
          <a:xfrm>
            <a:off x="2652897" y="366693"/>
            <a:ext cx="2787514" cy="2308324"/>
          </a:xfrm>
          <a:prstGeom prst="rect">
            <a:avLst/>
          </a:prstGeom>
          <a:noFill/>
        </p:spPr>
        <p:txBody>
          <a:bodyPr wrap="square" rtlCol="0">
            <a:spAutoFit/>
          </a:bodyPr>
          <a:lstStyle/>
          <a:p>
            <a:r>
              <a:rPr lang="en-GB" dirty="0"/>
              <a:t>What are the common choices faced when accessing healthcare in the UK?  What paths can people take?  How is technology used to help clinicians and improve the quality of care received?</a:t>
            </a:r>
          </a:p>
        </p:txBody>
      </p:sp>
      <p:sp>
        <p:nvSpPr>
          <p:cNvPr id="9" name="Title 10">
            <a:extLst>
              <a:ext uri="{FF2B5EF4-FFF2-40B4-BE49-F238E27FC236}">
                <a16:creationId xmlns:a16="http://schemas.microsoft.com/office/drawing/2014/main" id="{F58325A4-769F-4FEE-96CB-38F6194B3C72}"/>
              </a:ext>
            </a:extLst>
          </p:cNvPr>
          <p:cNvSpPr txBox="1">
            <a:spLocks/>
          </p:cNvSpPr>
          <p:nvPr/>
        </p:nvSpPr>
        <p:spPr>
          <a:xfrm>
            <a:off x="1762372" y="3292843"/>
            <a:ext cx="3542269"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2400" b="1" dirty="0">
                <a:latin typeface="Graphik" panose="020B0503030202060203" pitchFamily="34" charset="77"/>
              </a:rPr>
              <a:t>James Freed</a:t>
            </a:r>
          </a:p>
          <a:p>
            <a:pPr>
              <a:lnSpc>
                <a:spcPct val="100000"/>
              </a:lnSpc>
            </a:pPr>
            <a:r>
              <a:rPr lang="en-US" sz="1800" b="1" dirty="0">
                <a:latin typeface="Graphik" panose="020B0503030202060203" pitchFamily="34" charset="77"/>
              </a:rPr>
              <a:t>Chief Information Officer at Health Education England</a:t>
            </a:r>
          </a:p>
        </p:txBody>
      </p:sp>
      <p:pic>
        <p:nvPicPr>
          <p:cNvPr id="10" name="Picture 4" descr="James Freed">
            <a:extLst>
              <a:ext uri="{FF2B5EF4-FFF2-40B4-BE49-F238E27FC236}">
                <a16:creationId xmlns:a16="http://schemas.microsoft.com/office/drawing/2014/main" id="{C14DE0EE-1389-4837-93A3-2414619BA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47" y="3243861"/>
            <a:ext cx="1390202" cy="139020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B8796348-DFA8-425A-9393-32F3DF2B5349}"/>
              </a:ext>
            </a:extLst>
          </p:cNvPr>
          <p:cNvSpPr txBox="1">
            <a:spLocks/>
          </p:cNvSpPr>
          <p:nvPr/>
        </p:nvSpPr>
        <p:spPr>
          <a:xfrm>
            <a:off x="1762372" y="5235186"/>
            <a:ext cx="3064607"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2400" b="1" dirty="0">
                <a:latin typeface="Graphik" panose="020B0503030202060203" pitchFamily="34" charset="77"/>
              </a:rPr>
              <a:t>Dr. Rhys Wenlock</a:t>
            </a:r>
          </a:p>
          <a:p>
            <a:pPr>
              <a:lnSpc>
                <a:spcPct val="100000"/>
              </a:lnSpc>
            </a:pPr>
            <a:r>
              <a:rPr lang="en-US" sz="1800" b="1" dirty="0">
                <a:latin typeface="Graphik" panose="020B0503030202060203" pitchFamily="34" charset="77"/>
              </a:rPr>
              <a:t>Junior Doctor</a:t>
            </a:r>
          </a:p>
          <a:p>
            <a:pPr>
              <a:lnSpc>
                <a:spcPct val="100000"/>
              </a:lnSpc>
            </a:pPr>
            <a:r>
              <a:rPr kumimoji="0" lang="en-US" sz="1600" b="1" i="0" u="none" strike="noStrike" kern="1200" cap="none" spc="0" normalizeH="0" baseline="0" noProof="0" dirty="0">
                <a:ln>
                  <a:noFill/>
                </a:ln>
                <a:solidFill>
                  <a:prstClr val="black"/>
                </a:solidFill>
                <a:effectLst/>
                <a:uLnTx/>
                <a:uFillTx/>
                <a:latin typeface="Graphik" panose="020B0503030202060203" pitchFamily="34" charset="77"/>
                <a:ea typeface="+mn-ea"/>
                <a:cs typeface="+mn-cs"/>
              </a:rPr>
              <a:t>Junior Doctor</a:t>
            </a:r>
            <a:endParaRPr lang="en-US" sz="2000" b="1" dirty="0">
              <a:latin typeface="Graphik" panose="020B0503030202060203" pitchFamily="34" charset="77"/>
            </a:endParaRPr>
          </a:p>
        </p:txBody>
      </p:sp>
      <p:pic>
        <p:nvPicPr>
          <p:cNvPr id="12" name="Picture 11">
            <a:extLst>
              <a:ext uri="{FF2B5EF4-FFF2-40B4-BE49-F238E27FC236}">
                <a16:creationId xmlns:a16="http://schemas.microsoft.com/office/drawing/2014/main" id="{B418E2DF-5BCC-45DF-9EFA-8F94A25E835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17386" y="4985526"/>
            <a:ext cx="1872740" cy="1406983"/>
          </a:xfrm>
          <a:prstGeom prst="rect">
            <a:avLst/>
          </a:prstGeom>
        </p:spPr>
      </p:pic>
      <p:grpSp>
        <p:nvGrpSpPr>
          <p:cNvPr id="13" name="Group 12">
            <a:extLst>
              <a:ext uri="{FF2B5EF4-FFF2-40B4-BE49-F238E27FC236}">
                <a16:creationId xmlns:a16="http://schemas.microsoft.com/office/drawing/2014/main" id="{3058EC2C-16B8-4C43-8B40-CA2AFFF3398E}"/>
              </a:ext>
            </a:extLst>
          </p:cNvPr>
          <p:cNvGrpSpPr/>
          <p:nvPr/>
        </p:nvGrpSpPr>
        <p:grpSpPr>
          <a:xfrm>
            <a:off x="6564167" y="583954"/>
            <a:ext cx="1227870" cy="1878464"/>
            <a:chOff x="437028" y="537888"/>
            <a:chExt cx="1707777" cy="2612652"/>
          </a:xfrm>
        </p:grpSpPr>
        <p:sp>
          <p:nvSpPr>
            <p:cNvPr id="14" name="Oval 13">
              <a:extLst>
                <a:ext uri="{FF2B5EF4-FFF2-40B4-BE49-F238E27FC236}">
                  <a16:creationId xmlns:a16="http://schemas.microsoft.com/office/drawing/2014/main" id="{FF9BEC0F-0601-4D8B-8082-B9C67B5E674C}"/>
                </a:ext>
              </a:extLst>
            </p:cNvPr>
            <p:cNvSpPr/>
            <p:nvPr/>
          </p:nvSpPr>
          <p:spPr>
            <a:xfrm>
              <a:off x="726141" y="537888"/>
              <a:ext cx="1129553" cy="1129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5" name="TextBox 14">
              <a:extLst>
                <a:ext uri="{FF2B5EF4-FFF2-40B4-BE49-F238E27FC236}">
                  <a16:creationId xmlns:a16="http://schemas.microsoft.com/office/drawing/2014/main" id="{99A1A558-2E16-49C8-A1C6-51D7ED972FC6}"/>
                </a:ext>
              </a:extLst>
            </p:cNvPr>
            <p:cNvSpPr txBox="1"/>
            <p:nvPr/>
          </p:nvSpPr>
          <p:spPr>
            <a:xfrm>
              <a:off x="437028" y="1994752"/>
              <a:ext cx="1707777" cy="1155788"/>
            </a:xfrm>
            <a:prstGeom prst="rect">
              <a:avLst/>
            </a:prstGeom>
            <a:noFill/>
          </p:spPr>
          <p:txBody>
            <a:bodyPr wrap="square" rtlCol="0">
              <a:spAutoFit/>
            </a:bodyPr>
            <a:lstStyle/>
            <a:p>
              <a:pPr algn="ctr"/>
              <a:r>
                <a:rPr lang="en-GB" sz="1600" dirty="0"/>
                <a:t>Patient develops symptoms</a:t>
              </a:r>
            </a:p>
          </p:txBody>
        </p:sp>
        <p:sp>
          <p:nvSpPr>
            <p:cNvPr id="16" name="Oval 15">
              <a:extLst>
                <a:ext uri="{FF2B5EF4-FFF2-40B4-BE49-F238E27FC236}">
                  <a16:creationId xmlns:a16="http://schemas.microsoft.com/office/drawing/2014/main" id="{62D1FDB0-B341-4947-98EC-D73AB0FEBF00}"/>
                </a:ext>
              </a:extLst>
            </p:cNvPr>
            <p:cNvSpPr/>
            <p:nvPr/>
          </p:nvSpPr>
          <p:spPr>
            <a:xfrm>
              <a:off x="1129551" y="658911"/>
              <a:ext cx="295835" cy="2958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7" name="Round Same-side Corner of Rectangle 7">
              <a:extLst>
                <a:ext uri="{FF2B5EF4-FFF2-40B4-BE49-F238E27FC236}">
                  <a16:creationId xmlns:a16="http://schemas.microsoft.com/office/drawing/2014/main" id="{B0851EF5-7F39-4475-8725-424A072CF023}"/>
                </a:ext>
              </a:extLst>
            </p:cNvPr>
            <p:cNvSpPr/>
            <p:nvPr/>
          </p:nvSpPr>
          <p:spPr>
            <a:xfrm>
              <a:off x="1089212" y="954747"/>
              <a:ext cx="389964" cy="53788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8" name="Heart 17">
              <a:extLst>
                <a:ext uri="{FF2B5EF4-FFF2-40B4-BE49-F238E27FC236}">
                  <a16:creationId xmlns:a16="http://schemas.microsoft.com/office/drawing/2014/main" id="{1D5FF5F5-D794-494D-A743-CC9A34161324}"/>
                </a:ext>
              </a:extLst>
            </p:cNvPr>
            <p:cNvSpPr/>
            <p:nvPr/>
          </p:nvSpPr>
          <p:spPr>
            <a:xfrm>
              <a:off x="1250574" y="1021982"/>
              <a:ext cx="161365" cy="174811"/>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grpSp>
        <p:nvGrpSpPr>
          <p:cNvPr id="19" name="Group 18">
            <a:extLst>
              <a:ext uri="{FF2B5EF4-FFF2-40B4-BE49-F238E27FC236}">
                <a16:creationId xmlns:a16="http://schemas.microsoft.com/office/drawing/2014/main" id="{ED081956-D70B-4D17-92FF-94029AF8702C}"/>
              </a:ext>
            </a:extLst>
          </p:cNvPr>
          <p:cNvGrpSpPr/>
          <p:nvPr/>
        </p:nvGrpSpPr>
        <p:grpSpPr>
          <a:xfrm>
            <a:off x="7696370" y="579707"/>
            <a:ext cx="1227870" cy="1865501"/>
            <a:chOff x="2835087" y="578229"/>
            <a:chExt cx="1707777" cy="2594623"/>
          </a:xfrm>
        </p:grpSpPr>
        <p:sp>
          <p:nvSpPr>
            <p:cNvPr id="20" name="Oval 19">
              <a:extLst>
                <a:ext uri="{FF2B5EF4-FFF2-40B4-BE49-F238E27FC236}">
                  <a16:creationId xmlns:a16="http://schemas.microsoft.com/office/drawing/2014/main" id="{A2F2FE13-1AE3-4CD5-9F30-A1C7587D1E0A}"/>
                </a:ext>
              </a:extLst>
            </p:cNvPr>
            <p:cNvSpPr/>
            <p:nvPr/>
          </p:nvSpPr>
          <p:spPr>
            <a:xfrm>
              <a:off x="3124200" y="578229"/>
              <a:ext cx="1129553" cy="1129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1" name="TextBox 20">
              <a:extLst>
                <a:ext uri="{FF2B5EF4-FFF2-40B4-BE49-F238E27FC236}">
                  <a16:creationId xmlns:a16="http://schemas.microsoft.com/office/drawing/2014/main" id="{D5BDDA9F-4367-48C1-9249-A8FB97BC5EB9}"/>
                </a:ext>
              </a:extLst>
            </p:cNvPr>
            <p:cNvSpPr txBox="1"/>
            <p:nvPr/>
          </p:nvSpPr>
          <p:spPr>
            <a:xfrm>
              <a:off x="2835087" y="2017064"/>
              <a:ext cx="1707777" cy="1155788"/>
            </a:xfrm>
            <a:prstGeom prst="rect">
              <a:avLst/>
            </a:prstGeom>
            <a:noFill/>
          </p:spPr>
          <p:txBody>
            <a:bodyPr wrap="square" rtlCol="0">
              <a:spAutoFit/>
            </a:bodyPr>
            <a:lstStyle/>
            <a:p>
              <a:pPr algn="ctr"/>
              <a:r>
                <a:rPr lang="en-GB" sz="1600" dirty="0"/>
                <a:t>Patient attends hospital </a:t>
              </a:r>
            </a:p>
          </p:txBody>
        </p:sp>
        <p:sp>
          <p:nvSpPr>
            <p:cNvPr id="23" name="Snip Same-side Corner of Rectangle 12">
              <a:extLst>
                <a:ext uri="{FF2B5EF4-FFF2-40B4-BE49-F238E27FC236}">
                  <a16:creationId xmlns:a16="http://schemas.microsoft.com/office/drawing/2014/main" id="{8B3D7332-D071-4252-BC64-6032C7296DFC}"/>
                </a:ext>
              </a:extLst>
            </p:cNvPr>
            <p:cNvSpPr/>
            <p:nvPr/>
          </p:nvSpPr>
          <p:spPr>
            <a:xfrm>
              <a:off x="3429849" y="1012360"/>
              <a:ext cx="510989" cy="524435"/>
            </a:xfrm>
            <a:prstGeom prst="snip2Same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5" name="Rectangle 24">
              <a:extLst>
                <a:ext uri="{FF2B5EF4-FFF2-40B4-BE49-F238E27FC236}">
                  <a16:creationId xmlns:a16="http://schemas.microsoft.com/office/drawing/2014/main" id="{8C10FCAB-C74D-43C5-8937-70CE65E3A5AF}"/>
                </a:ext>
              </a:extLst>
            </p:cNvPr>
            <p:cNvSpPr/>
            <p:nvPr/>
          </p:nvSpPr>
          <p:spPr>
            <a:xfrm>
              <a:off x="3517068" y="735361"/>
              <a:ext cx="337382" cy="276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6" name="Cross 25">
              <a:extLst>
                <a:ext uri="{FF2B5EF4-FFF2-40B4-BE49-F238E27FC236}">
                  <a16:creationId xmlns:a16="http://schemas.microsoft.com/office/drawing/2014/main" id="{D4DEACFF-C1B7-4921-B6AE-B250D497090A}"/>
                </a:ext>
              </a:extLst>
            </p:cNvPr>
            <p:cNvSpPr/>
            <p:nvPr/>
          </p:nvSpPr>
          <p:spPr>
            <a:xfrm>
              <a:off x="3575525" y="771129"/>
              <a:ext cx="219636" cy="207750"/>
            </a:xfrm>
            <a:prstGeom prst="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7" name="Rectangle 26">
              <a:extLst>
                <a:ext uri="{FF2B5EF4-FFF2-40B4-BE49-F238E27FC236}">
                  <a16:creationId xmlns:a16="http://schemas.microsoft.com/office/drawing/2014/main" id="{CB2433F2-2FF4-49C3-B103-0FEE2BC06177}"/>
                </a:ext>
              </a:extLst>
            </p:cNvPr>
            <p:cNvSpPr/>
            <p:nvPr/>
          </p:nvSpPr>
          <p:spPr>
            <a:xfrm>
              <a:off x="3499324" y="1120375"/>
              <a:ext cx="125506" cy="12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8" name="Rectangle 27">
              <a:extLst>
                <a:ext uri="{FF2B5EF4-FFF2-40B4-BE49-F238E27FC236}">
                  <a16:creationId xmlns:a16="http://schemas.microsoft.com/office/drawing/2014/main" id="{CDADD958-5DE8-4C65-9DE9-68D65D1A41BA}"/>
                </a:ext>
              </a:extLst>
            </p:cNvPr>
            <p:cNvSpPr/>
            <p:nvPr/>
          </p:nvSpPr>
          <p:spPr>
            <a:xfrm>
              <a:off x="3718960" y="1120374"/>
              <a:ext cx="125506" cy="12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9" name="Rectangle 28">
              <a:extLst>
                <a:ext uri="{FF2B5EF4-FFF2-40B4-BE49-F238E27FC236}">
                  <a16:creationId xmlns:a16="http://schemas.microsoft.com/office/drawing/2014/main" id="{B80B5465-C7B4-49F3-930B-BA3DECE0BE5C}"/>
                </a:ext>
              </a:extLst>
            </p:cNvPr>
            <p:cNvSpPr/>
            <p:nvPr/>
          </p:nvSpPr>
          <p:spPr>
            <a:xfrm>
              <a:off x="3718960" y="1328584"/>
              <a:ext cx="125506" cy="12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0" name="Rectangle 29">
              <a:extLst>
                <a:ext uri="{FF2B5EF4-FFF2-40B4-BE49-F238E27FC236}">
                  <a16:creationId xmlns:a16="http://schemas.microsoft.com/office/drawing/2014/main" id="{F04EC43B-F85D-4265-A6ED-2F5D073CDCEC}"/>
                </a:ext>
              </a:extLst>
            </p:cNvPr>
            <p:cNvSpPr/>
            <p:nvPr/>
          </p:nvSpPr>
          <p:spPr>
            <a:xfrm>
              <a:off x="3497082" y="1328584"/>
              <a:ext cx="125506" cy="12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grpSp>
        <p:nvGrpSpPr>
          <p:cNvPr id="31" name="Group 30">
            <a:extLst>
              <a:ext uri="{FF2B5EF4-FFF2-40B4-BE49-F238E27FC236}">
                <a16:creationId xmlns:a16="http://schemas.microsoft.com/office/drawing/2014/main" id="{7109ADEC-0B9D-44C6-8041-E86C14F4F8B2}"/>
              </a:ext>
            </a:extLst>
          </p:cNvPr>
          <p:cNvGrpSpPr/>
          <p:nvPr/>
        </p:nvGrpSpPr>
        <p:grpSpPr>
          <a:xfrm>
            <a:off x="9911524" y="567934"/>
            <a:ext cx="1335664" cy="1637908"/>
            <a:chOff x="5242110" y="578229"/>
            <a:chExt cx="1707777" cy="2094226"/>
          </a:xfrm>
        </p:grpSpPr>
        <p:sp>
          <p:nvSpPr>
            <p:cNvPr id="32" name="Oval 31">
              <a:extLst>
                <a:ext uri="{FF2B5EF4-FFF2-40B4-BE49-F238E27FC236}">
                  <a16:creationId xmlns:a16="http://schemas.microsoft.com/office/drawing/2014/main" id="{4FD9A95F-0324-4592-888F-E6E7A68551A8}"/>
                </a:ext>
              </a:extLst>
            </p:cNvPr>
            <p:cNvSpPr/>
            <p:nvPr/>
          </p:nvSpPr>
          <p:spPr>
            <a:xfrm>
              <a:off x="5531223" y="578229"/>
              <a:ext cx="1129553" cy="1129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3" name="TextBox 32">
              <a:extLst>
                <a:ext uri="{FF2B5EF4-FFF2-40B4-BE49-F238E27FC236}">
                  <a16:creationId xmlns:a16="http://schemas.microsoft.com/office/drawing/2014/main" id="{9F4ABF07-F2D6-4F98-80C0-8E24742C781E}"/>
                </a:ext>
              </a:extLst>
            </p:cNvPr>
            <p:cNvSpPr txBox="1"/>
            <p:nvPr/>
          </p:nvSpPr>
          <p:spPr>
            <a:xfrm>
              <a:off x="5242110" y="1924763"/>
              <a:ext cx="1707777" cy="747692"/>
            </a:xfrm>
            <a:prstGeom prst="rect">
              <a:avLst/>
            </a:prstGeom>
            <a:noFill/>
          </p:spPr>
          <p:txBody>
            <a:bodyPr wrap="square" rtlCol="0">
              <a:spAutoFit/>
            </a:bodyPr>
            <a:lstStyle/>
            <a:p>
              <a:pPr algn="ctr"/>
              <a:r>
                <a:rPr lang="en-GB" sz="1600" dirty="0"/>
                <a:t>Patient is diagnosed</a:t>
              </a:r>
            </a:p>
          </p:txBody>
        </p:sp>
        <p:sp>
          <p:nvSpPr>
            <p:cNvPr id="34" name="Oval 33">
              <a:extLst>
                <a:ext uri="{FF2B5EF4-FFF2-40B4-BE49-F238E27FC236}">
                  <a16:creationId xmlns:a16="http://schemas.microsoft.com/office/drawing/2014/main" id="{26E7F415-5BD8-4F7B-9D5C-5BC10F2BC897}"/>
                </a:ext>
              </a:extLst>
            </p:cNvPr>
            <p:cNvSpPr/>
            <p:nvPr/>
          </p:nvSpPr>
          <p:spPr>
            <a:xfrm>
              <a:off x="5730228" y="786821"/>
              <a:ext cx="506955" cy="49377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5" name="Rounded Rectangle 23">
              <a:extLst>
                <a:ext uri="{FF2B5EF4-FFF2-40B4-BE49-F238E27FC236}">
                  <a16:creationId xmlns:a16="http://schemas.microsoft.com/office/drawing/2014/main" id="{5071DC2A-9406-4DC6-92F0-41C9EC640A7E}"/>
                </a:ext>
              </a:extLst>
            </p:cNvPr>
            <p:cNvSpPr/>
            <p:nvPr/>
          </p:nvSpPr>
          <p:spPr>
            <a:xfrm rot="19034810" flipH="1">
              <a:off x="6266378" y="1165791"/>
              <a:ext cx="45719" cy="429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grpSp>
        <p:nvGrpSpPr>
          <p:cNvPr id="36" name="Group 35">
            <a:extLst>
              <a:ext uri="{FF2B5EF4-FFF2-40B4-BE49-F238E27FC236}">
                <a16:creationId xmlns:a16="http://schemas.microsoft.com/office/drawing/2014/main" id="{A767D774-B383-4053-85C7-E158907055DE}"/>
              </a:ext>
            </a:extLst>
          </p:cNvPr>
          <p:cNvGrpSpPr/>
          <p:nvPr/>
        </p:nvGrpSpPr>
        <p:grpSpPr>
          <a:xfrm>
            <a:off x="8775381" y="539553"/>
            <a:ext cx="1335664" cy="1659474"/>
            <a:chOff x="7590862" y="578229"/>
            <a:chExt cx="1707777" cy="2121799"/>
          </a:xfrm>
        </p:grpSpPr>
        <p:sp>
          <p:nvSpPr>
            <p:cNvPr id="37" name="Oval 36">
              <a:extLst>
                <a:ext uri="{FF2B5EF4-FFF2-40B4-BE49-F238E27FC236}">
                  <a16:creationId xmlns:a16="http://schemas.microsoft.com/office/drawing/2014/main" id="{0201F931-A020-421E-97F2-912018EA5739}"/>
                </a:ext>
              </a:extLst>
            </p:cNvPr>
            <p:cNvSpPr/>
            <p:nvPr/>
          </p:nvSpPr>
          <p:spPr>
            <a:xfrm>
              <a:off x="7879975" y="578229"/>
              <a:ext cx="1129553" cy="1129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8" name="TextBox 37">
              <a:extLst>
                <a:ext uri="{FF2B5EF4-FFF2-40B4-BE49-F238E27FC236}">
                  <a16:creationId xmlns:a16="http://schemas.microsoft.com/office/drawing/2014/main" id="{6F190D0C-154F-4828-B8E1-C9432A2F382B}"/>
                </a:ext>
              </a:extLst>
            </p:cNvPr>
            <p:cNvSpPr txBox="1"/>
            <p:nvPr/>
          </p:nvSpPr>
          <p:spPr>
            <a:xfrm>
              <a:off x="7590862" y="1952336"/>
              <a:ext cx="1707777" cy="747692"/>
            </a:xfrm>
            <a:prstGeom prst="rect">
              <a:avLst/>
            </a:prstGeom>
            <a:noFill/>
          </p:spPr>
          <p:txBody>
            <a:bodyPr wrap="square" rtlCol="0">
              <a:spAutoFit/>
            </a:bodyPr>
            <a:lstStyle/>
            <a:p>
              <a:pPr algn="ctr"/>
              <a:r>
                <a:rPr lang="en-GB" sz="1600" dirty="0"/>
                <a:t>Patient is treated</a:t>
              </a:r>
            </a:p>
          </p:txBody>
        </p:sp>
        <p:grpSp>
          <p:nvGrpSpPr>
            <p:cNvPr id="39" name="Group 38">
              <a:extLst>
                <a:ext uri="{FF2B5EF4-FFF2-40B4-BE49-F238E27FC236}">
                  <a16:creationId xmlns:a16="http://schemas.microsoft.com/office/drawing/2014/main" id="{CF33C4A2-E42D-47F1-A6B1-6D357C84DE54}"/>
                </a:ext>
              </a:extLst>
            </p:cNvPr>
            <p:cNvGrpSpPr/>
            <p:nvPr/>
          </p:nvGrpSpPr>
          <p:grpSpPr>
            <a:xfrm rot="5400000">
              <a:off x="8086274" y="999224"/>
              <a:ext cx="716952" cy="322261"/>
              <a:chOff x="4312082" y="3673642"/>
              <a:chExt cx="930028" cy="304800"/>
            </a:xfrm>
          </p:grpSpPr>
          <p:sp>
            <p:nvSpPr>
              <p:cNvPr id="40" name="Delay 28">
                <a:extLst>
                  <a:ext uri="{FF2B5EF4-FFF2-40B4-BE49-F238E27FC236}">
                    <a16:creationId xmlns:a16="http://schemas.microsoft.com/office/drawing/2014/main" id="{A6E0F12F-AF7B-4C22-8945-221F8CBA5BFF}"/>
                  </a:ext>
                </a:extLst>
              </p:cNvPr>
              <p:cNvSpPr/>
              <p:nvPr/>
            </p:nvSpPr>
            <p:spPr>
              <a:xfrm>
                <a:off x="4780547" y="3673642"/>
                <a:ext cx="461563" cy="304800"/>
              </a:xfrm>
              <a:prstGeom prst="flowChartDela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FF0000"/>
                  </a:solidFill>
                </a:endParaRPr>
              </a:p>
            </p:txBody>
          </p:sp>
          <p:sp>
            <p:nvSpPr>
              <p:cNvPr id="41" name="Delay 29">
                <a:extLst>
                  <a:ext uri="{FF2B5EF4-FFF2-40B4-BE49-F238E27FC236}">
                    <a16:creationId xmlns:a16="http://schemas.microsoft.com/office/drawing/2014/main" id="{1C7AA730-1A32-421C-B26D-4BAB46438C73}"/>
                  </a:ext>
                </a:extLst>
              </p:cNvPr>
              <p:cNvSpPr/>
              <p:nvPr/>
            </p:nvSpPr>
            <p:spPr>
              <a:xfrm rot="10800000">
                <a:off x="4312082" y="3673642"/>
                <a:ext cx="461563" cy="304800"/>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grpSp>
      <p:sp>
        <p:nvSpPr>
          <p:cNvPr id="43" name="TextBox 42">
            <a:extLst>
              <a:ext uri="{FF2B5EF4-FFF2-40B4-BE49-F238E27FC236}">
                <a16:creationId xmlns:a16="http://schemas.microsoft.com/office/drawing/2014/main" id="{D950A9D6-475B-4161-93F7-5D07D0B718A1}"/>
              </a:ext>
            </a:extLst>
          </p:cNvPr>
          <p:cNvSpPr txBox="1"/>
          <p:nvPr/>
        </p:nvSpPr>
        <p:spPr>
          <a:xfrm>
            <a:off x="6654878" y="3243524"/>
            <a:ext cx="4592310" cy="2862322"/>
          </a:xfrm>
          <a:prstGeom prst="rect">
            <a:avLst/>
          </a:prstGeom>
          <a:solidFill>
            <a:schemeClr val="tx1">
              <a:lumMod val="85000"/>
            </a:schemeClr>
          </a:solidFill>
        </p:spPr>
        <p:txBody>
          <a:bodyPr wrap="square" rtlCol="0">
            <a:spAutoFit/>
          </a:bodyPr>
          <a:lstStyle/>
          <a:p>
            <a:pPr marL="285750" indent="-285750">
              <a:spcAft>
                <a:spcPts val="300"/>
              </a:spcAft>
              <a:buFont typeface="Wingdings" panose="05000000000000000000" pitchFamily="2" charset="2"/>
              <a:buChar char="Ø"/>
            </a:pPr>
            <a:r>
              <a:rPr lang="en-US" sz="1600" dirty="0">
                <a:solidFill>
                  <a:schemeClr val="bg1"/>
                </a:solidFill>
              </a:rPr>
              <a:t>Telemedicine</a:t>
            </a:r>
          </a:p>
          <a:p>
            <a:pPr marL="285750" indent="-285750">
              <a:spcAft>
                <a:spcPts val="300"/>
              </a:spcAft>
              <a:buFont typeface="Wingdings" panose="05000000000000000000" pitchFamily="2" charset="2"/>
              <a:buChar char="Ø"/>
            </a:pPr>
            <a:r>
              <a:rPr lang="en-US" sz="1600" dirty="0">
                <a:solidFill>
                  <a:schemeClr val="bg1"/>
                </a:solidFill>
              </a:rPr>
              <a:t>Smartphone Apps</a:t>
            </a:r>
          </a:p>
          <a:p>
            <a:pPr marL="285750" indent="-285750">
              <a:spcAft>
                <a:spcPts val="300"/>
              </a:spcAft>
              <a:buFont typeface="Wingdings" panose="05000000000000000000" pitchFamily="2" charset="2"/>
              <a:buChar char="Ø"/>
            </a:pPr>
            <a:r>
              <a:rPr lang="en-US" sz="1600" dirty="0">
                <a:solidFill>
                  <a:schemeClr val="bg1"/>
                </a:solidFill>
              </a:rPr>
              <a:t>Sensors and wearables for diagnostics &amp; remote monitoring</a:t>
            </a:r>
          </a:p>
          <a:p>
            <a:pPr marL="285750" indent="-285750">
              <a:spcAft>
                <a:spcPts val="300"/>
              </a:spcAft>
              <a:buFont typeface="Wingdings" panose="05000000000000000000" pitchFamily="2" charset="2"/>
              <a:buChar char="Ø"/>
            </a:pPr>
            <a:r>
              <a:rPr lang="en-US" sz="1600" dirty="0">
                <a:solidFill>
                  <a:schemeClr val="bg1"/>
                </a:solidFill>
              </a:rPr>
              <a:t>Speech recognition</a:t>
            </a:r>
          </a:p>
          <a:p>
            <a:pPr marL="285750" indent="-285750">
              <a:spcAft>
                <a:spcPts val="300"/>
              </a:spcAft>
              <a:buFont typeface="Wingdings" panose="05000000000000000000" pitchFamily="2" charset="2"/>
              <a:buChar char="Ø"/>
            </a:pPr>
            <a:r>
              <a:rPr lang="en-US" sz="1600" dirty="0">
                <a:solidFill>
                  <a:schemeClr val="bg1"/>
                </a:solidFill>
              </a:rPr>
              <a:t>Virtual and augmented reality</a:t>
            </a:r>
          </a:p>
          <a:p>
            <a:pPr marL="285750" indent="-285750">
              <a:spcAft>
                <a:spcPts val="300"/>
              </a:spcAft>
              <a:buFont typeface="Wingdings" panose="05000000000000000000" pitchFamily="2" charset="2"/>
              <a:buChar char="Ø"/>
            </a:pPr>
            <a:r>
              <a:rPr lang="en-US" sz="1600" dirty="0">
                <a:solidFill>
                  <a:schemeClr val="bg1"/>
                </a:solidFill>
              </a:rPr>
              <a:t>AI Image interpretation</a:t>
            </a:r>
          </a:p>
          <a:p>
            <a:pPr marL="285750" indent="-285750">
              <a:spcAft>
                <a:spcPts val="300"/>
              </a:spcAft>
              <a:buFont typeface="Wingdings" panose="05000000000000000000" pitchFamily="2" charset="2"/>
              <a:buChar char="Ø"/>
            </a:pPr>
            <a:r>
              <a:rPr lang="en-US" sz="1600" dirty="0">
                <a:solidFill>
                  <a:schemeClr val="bg1"/>
                </a:solidFill>
              </a:rPr>
              <a:t>AI predictive analytics</a:t>
            </a:r>
          </a:p>
          <a:p>
            <a:pPr marL="285750" indent="-285750">
              <a:spcAft>
                <a:spcPts val="300"/>
              </a:spcAft>
              <a:buFont typeface="Wingdings" panose="05000000000000000000" pitchFamily="2" charset="2"/>
              <a:buChar char="Ø"/>
            </a:pPr>
            <a:r>
              <a:rPr lang="en-US" sz="1600" dirty="0">
                <a:solidFill>
                  <a:schemeClr val="bg1"/>
                </a:solidFill>
              </a:rPr>
              <a:t>Reading the genome</a:t>
            </a:r>
          </a:p>
          <a:p>
            <a:pPr marL="285750" indent="-285750">
              <a:spcAft>
                <a:spcPts val="300"/>
              </a:spcAft>
              <a:buFont typeface="Wingdings" panose="05000000000000000000" pitchFamily="2" charset="2"/>
              <a:buChar char="Ø"/>
            </a:pPr>
            <a:r>
              <a:rPr lang="en-US" sz="1600" dirty="0">
                <a:solidFill>
                  <a:schemeClr val="bg1"/>
                </a:solidFill>
              </a:rPr>
              <a:t>Writing the genome</a:t>
            </a:r>
            <a:endParaRPr lang="en-GB" sz="1600" dirty="0">
              <a:solidFill>
                <a:schemeClr val="bg1"/>
              </a:solidFill>
            </a:endParaRPr>
          </a:p>
        </p:txBody>
      </p:sp>
      <p:sp>
        <p:nvSpPr>
          <p:cNvPr id="44" name="TextBox 43">
            <a:extLst>
              <a:ext uri="{FF2B5EF4-FFF2-40B4-BE49-F238E27FC236}">
                <a16:creationId xmlns:a16="http://schemas.microsoft.com/office/drawing/2014/main" id="{977D4048-B945-42A1-93C9-5AB113D683BD}"/>
              </a:ext>
            </a:extLst>
          </p:cNvPr>
          <p:cNvSpPr txBox="1"/>
          <p:nvPr/>
        </p:nvSpPr>
        <p:spPr>
          <a:xfrm>
            <a:off x="6588104" y="2807138"/>
            <a:ext cx="6100010" cy="369332"/>
          </a:xfrm>
          <a:prstGeom prst="rect">
            <a:avLst/>
          </a:prstGeom>
          <a:noFill/>
        </p:spPr>
        <p:txBody>
          <a:bodyPr wrap="square">
            <a:spAutoFit/>
          </a:bodyPr>
          <a:lstStyle/>
          <a:p>
            <a:r>
              <a:rPr lang="en-US" sz="1800" b="1" dirty="0">
                <a:latin typeface="Graphik" panose="020B0503030202060203" pitchFamily="34" charset="77"/>
              </a:rPr>
              <a:t>Acceleration of Technology due to the Pandemic</a:t>
            </a:r>
            <a:endParaRPr lang="en-GB" dirty="0"/>
          </a:p>
        </p:txBody>
      </p:sp>
      <p:sp>
        <p:nvSpPr>
          <p:cNvPr id="45" name="TextBox 44">
            <a:extLst>
              <a:ext uri="{FF2B5EF4-FFF2-40B4-BE49-F238E27FC236}">
                <a16:creationId xmlns:a16="http://schemas.microsoft.com/office/drawing/2014/main" id="{B1A8E8D3-57CE-4D9F-A680-699054B4BC72}"/>
              </a:ext>
            </a:extLst>
          </p:cNvPr>
          <p:cNvSpPr txBox="1"/>
          <p:nvPr/>
        </p:nvSpPr>
        <p:spPr>
          <a:xfrm>
            <a:off x="122349" y="2807138"/>
            <a:ext cx="6344652" cy="369332"/>
          </a:xfrm>
          <a:prstGeom prst="rect">
            <a:avLst/>
          </a:prstGeom>
          <a:noFill/>
        </p:spPr>
        <p:txBody>
          <a:bodyPr wrap="square">
            <a:spAutoFit/>
          </a:bodyPr>
          <a:lstStyle/>
          <a:p>
            <a:r>
              <a:rPr lang="en-US" sz="1800" b="1" dirty="0">
                <a:latin typeface="Graphik" panose="020B0503030202060203" pitchFamily="34" charset="77"/>
              </a:rPr>
              <a:t>Guest Speakers:</a:t>
            </a:r>
            <a:endParaRPr lang="en-GB" dirty="0"/>
          </a:p>
        </p:txBody>
      </p:sp>
      <p:sp>
        <p:nvSpPr>
          <p:cNvPr id="47" name="TextBox 46">
            <a:extLst>
              <a:ext uri="{FF2B5EF4-FFF2-40B4-BE49-F238E27FC236}">
                <a16:creationId xmlns:a16="http://schemas.microsoft.com/office/drawing/2014/main" id="{30E580FD-D4AB-431F-A896-317F635C49F7}"/>
              </a:ext>
            </a:extLst>
          </p:cNvPr>
          <p:cNvSpPr txBox="1"/>
          <p:nvPr/>
        </p:nvSpPr>
        <p:spPr>
          <a:xfrm>
            <a:off x="185630" y="76084"/>
            <a:ext cx="2001484" cy="369332"/>
          </a:xfrm>
          <a:prstGeom prst="rect">
            <a:avLst/>
          </a:prstGeom>
          <a:noFill/>
        </p:spPr>
        <p:txBody>
          <a:bodyPr wrap="square">
            <a:spAutoFit/>
          </a:bodyPr>
          <a:lstStyle/>
          <a:p>
            <a:r>
              <a:rPr lang="en-US" sz="1800" b="1" dirty="0">
                <a:latin typeface="Graphik" panose="020B0503030202060203" pitchFamily="34" charset="77"/>
              </a:rPr>
              <a:t>Theme:  Overview</a:t>
            </a:r>
            <a:endParaRPr lang="en-GB" dirty="0"/>
          </a:p>
        </p:txBody>
      </p:sp>
      <p:cxnSp>
        <p:nvCxnSpPr>
          <p:cNvPr id="48" name="Straight Connector 47">
            <a:extLst>
              <a:ext uri="{FF2B5EF4-FFF2-40B4-BE49-F238E27FC236}">
                <a16:creationId xmlns:a16="http://schemas.microsoft.com/office/drawing/2014/main" id="{6D00CAD4-616B-49AF-9EB4-FC5409F4354F}"/>
              </a:ext>
            </a:extLst>
          </p:cNvPr>
          <p:cNvCxnSpPr>
            <a:cxnSpLocks/>
          </p:cNvCxnSpPr>
          <p:nvPr/>
        </p:nvCxnSpPr>
        <p:spPr>
          <a:xfrm>
            <a:off x="57604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94BEE40-B7EA-4ECA-B3D5-E06E16882C47}"/>
              </a:ext>
            </a:extLst>
          </p:cNvPr>
          <p:cNvSpPr txBox="1"/>
          <p:nvPr/>
        </p:nvSpPr>
        <p:spPr>
          <a:xfrm>
            <a:off x="6025843" y="102421"/>
            <a:ext cx="2001484" cy="369332"/>
          </a:xfrm>
          <a:prstGeom prst="rect">
            <a:avLst/>
          </a:prstGeom>
          <a:noFill/>
        </p:spPr>
        <p:txBody>
          <a:bodyPr wrap="square">
            <a:spAutoFit/>
          </a:bodyPr>
          <a:lstStyle/>
          <a:p>
            <a:r>
              <a:rPr lang="en-US" sz="1800" b="1" dirty="0">
                <a:latin typeface="Graphik" panose="020B0503030202060203" pitchFamily="34" charset="77"/>
              </a:rPr>
              <a:t>Content:</a:t>
            </a:r>
            <a:endParaRPr lang="en-GB" dirty="0"/>
          </a:p>
        </p:txBody>
      </p:sp>
    </p:spTree>
    <p:extLst>
      <p:ext uri="{BB962C8B-B14F-4D97-AF65-F5344CB8AC3E}">
        <p14:creationId xmlns:p14="http://schemas.microsoft.com/office/powerpoint/2010/main" val="29967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72E1B3-1642-C64B-A418-D918DDA4C34C}"/>
              </a:ext>
            </a:extLst>
          </p:cNvPr>
          <p:cNvSpPr txBox="1">
            <a:spLocks/>
          </p:cNvSpPr>
          <p:nvPr/>
        </p:nvSpPr>
        <p:spPr>
          <a:xfrm>
            <a:off x="1105988" y="2850279"/>
            <a:ext cx="9851874" cy="870944"/>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600" b="0"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rPr>
              <a:t>Week 2 - Challenges</a:t>
            </a:r>
            <a:endParaRPr kumimoji="0" lang="en-US" sz="6600" b="1"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endParaRPr>
          </a:p>
        </p:txBody>
      </p:sp>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9945631" y="389824"/>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4" name="Title 1">
            <a:extLst>
              <a:ext uri="{FF2B5EF4-FFF2-40B4-BE49-F238E27FC236}">
                <a16:creationId xmlns:a16="http://schemas.microsoft.com/office/drawing/2014/main" id="{0A5702F8-C1DB-4FE7-A7FD-FF699C43C5E3}"/>
              </a:ext>
            </a:extLst>
          </p:cNvPr>
          <p:cNvSpPr txBox="1">
            <a:spLocks/>
          </p:cNvSpPr>
          <p:nvPr/>
        </p:nvSpPr>
        <p:spPr>
          <a:xfrm>
            <a:off x="1477925" y="389824"/>
            <a:ext cx="2179675" cy="367858"/>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Enrichment Session</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Wed 22</a:t>
            </a:r>
            <a:r>
              <a:rPr kumimoji="0" lang="en-US" sz="1400" b="1" i="0" u="none" strike="noStrike" kern="1200" cap="none" spc="0" normalizeH="0" baseline="30000" noProof="0" dirty="0">
                <a:ln>
                  <a:noFill/>
                </a:ln>
                <a:solidFill>
                  <a:srgbClr val="FFFFFF"/>
                </a:solidFill>
                <a:effectLst/>
                <a:uLnTx/>
                <a:uFillTx/>
                <a:latin typeface="Graphik Semibold" panose="020B0503030202060203" pitchFamily="34" charset="77"/>
                <a:ea typeface="+mj-ea"/>
                <a:cs typeface="+mj-cs"/>
              </a:rPr>
              <a:t>nd</a:t>
            </a: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 September, 2021</a:t>
            </a:r>
          </a:p>
        </p:txBody>
      </p:sp>
      <p:pic>
        <p:nvPicPr>
          <p:cNvPr id="3074" name="Picture 2" descr="North East Futures UTC - Home | Facebook">
            <a:extLst>
              <a:ext uri="{FF2B5EF4-FFF2-40B4-BE49-F238E27FC236}">
                <a16:creationId xmlns:a16="http://schemas.microsoft.com/office/drawing/2014/main" id="{13D1530D-3374-42A0-AB5B-DFCF8AAF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4" y="88355"/>
            <a:ext cx="1267326" cy="1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77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10189745" y="81473"/>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 name="TextBox 1">
            <a:extLst>
              <a:ext uri="{FF2B5EF4-FFF2-40B4-BE49-F238E27FC236}">
                <a16:creationId xmlns:a16="http://schemas.microsoft.com/office/drawing/2014/main" id="{C1B81CBF-2F0E-4D0C-9C70-4C62B83D435E}"/>
              </a:ext>
            </a:extLst>
          </p:cNvPr>
          <p:cNvSpPr txBox="1"/>
          <p:nvPr/>
        </p:nvSpPr>
        <p:spPr>
          <a:xfrm>
            <a:off x="2652897" y="366693"/>
            <a:ext cx="2787514" cy="1754326"/>
          </a:xfrm>
          <a:prstGeom prst="rect">
            <a:avLst/>
          </a:prstGeom>
          <a:noFill/>
        </p:spPr>
        <p:txBody>
          <a:bodyPr wrap="square" rtlCol="0">
            <a:spAutoFit/>
          </a:bodyPr>
          <a:lstStyle/>
          <a:p>
            <a:r>
              <a:rPr lang="en-GB" dirty="0"/>
              <a:t>What are the challenges that the NHS faces?  What factors determine priorities for investment?  As a CDIO what choices would you make, and why?</a:t>
            </a:r>
          </a:p>
        </p:txBody>
      </p:sp>
      <p:sp>
        <p:nvSpPr>
          <p:cNvPr id="9" name="Title 10">
            <a:extLst>
              <a:ext uri="{FF2B5EF4-FFF2-40B4-BE49-F238E27FC236}">
                <a16:creationId xmlns:a16="http://schemas.microsoft.com/office/drawing/2014/main" id="{F58325A4-769F-4FEE-96CB-38F6194B3C72}"/>
              </a:ext>
            </a:extLst>
          </p:cNvPr>
          <p:cNvSpPr txBox="1">
            <a:spLocks/>
          </p:cNvSpPr>
          <p:nvPr/>
        </p:nvSpPr>
        <p:spPr>
          <a:xfrm>
            <a:off x="2652896" y="3292843"/>
            <a:ext cx="3042051"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2400" b="1" dirty="0">
                <a:latin typeface="Graphik" panose="020B0503030202060203" pitchFamily="34" charset="77"/>
              </a:rPr>
              <a:t>Dan West</a:t>
            </a:r>
          </a:p>
          <a:p>
            <a:pPr>
              <a:lnSpc>
                <a:spcPct val="100000"/>
              </a:lnSpc>
            </a:pPr>
            <a:r>
              <a:rPr lang="en-US" sz="1800" b="1" dirty="0">
                <a:latin typeface="Graphik" panose="020B0503030202060203" pitchFamily="34" charset="77"/>
              </a:rPr>
              <a:t>Chief Digital Information Officer </a:t>
            </a:r>
          </a:p>
          <a:p>
            <a:pPr>
              <a:lnSpc>
                <a:spcPct val="100000"/>
              </a:lnSpc>
            </a:pPr>
            <a:r>
              <a:rPr lang="en-US" sz="1800" b="1" dirty="0">
                <a:latin typeface="Graphik" panose="020B0503030202060203" pitchFamily="34" charset="77"/>
              </a:rPr>
              <a:t>Digital Health &amp; Care Northern Ireland</a:t>
            </a:r>
          </a:p>
        </p:txBody>
      </p:sp>
      <p:sp>
        <p:nvSpPr>
          <p:cNvPr id="44" name="TextBox 43">
            <a:extLst>
              <a:ext uri="{FF2B5EF4-FFF2-40B4-BE49-F238E27FC236}">
                <a16:creationId xmlns:a16="http://schemas.microsoft.com/office/drawing/2014/main" id="{977D4048-B945-42A1-93C9-5AB113D683BD}"/>
              </a:ext>
            </a:extLst>
          </p:cNvPr>
          <p:cNvSpPr txBox="1"/>
          <p:nvPr/>
        </p:nvSpPr>
        <p:spPr>
          <a:xfrm>
            <a:off x="6014424" y="471753"/>
            <a:ext cx="4902492" cy="369332"/>
          </a:xfrm>
          <a:prstGeom prst="rect">
            <a:avLst/>
          </a:prstGeom>
          <a:noFill/>
        </p:spPr>
        <p:txBody>
          <a:bodyPr wrap="square">
            <a:spAutoFit/>
          </a:bodyPr>
          <a:lstStyle/>
          <a:p>
            <a:r>
              <a:rPr lang="en-US" b="1" dirty="0">
                <a:latin typeface="Graphik" panose="020B0503030202060203" pitchFamily="34" charset="77"/>
              </a:rPr>
              <a:t>The “Kaiser Pyramid”</a:t>
            </a:r>
            <a:endParaRPr lang="en-GB" dirty="0"/>
          </a:p>
        </p:txBody>
      </p:sp>
      <p:sp>
        <p:nvSpPr>
          <p:cNvPr id="45" name="TextBox 44">
            <a:extLst>
              <a:ext uri="{FF2B5EF4-FFF2-40B4-BE49-F238E27FC236}">
                <a16:creationId xmlns:a16="http://schemas.microsoft.com/office/drawing/2014/main" id="{B1A8E8D3-57CE-4D9F-A680-699054B4BC72}"/>
              </a:ext>
            </a:extLst>
          </p:cNvPr>
          <p:cNvSpPr txBox="1"/>
          <p:nvPr/>
        </p:nvSpPr>
        <p:spPr>
          <a:xfrm>
            <a:off x="122349" y="2807138"/>
            <a:ext cx="6344652" cy="369332"/>
          </a:xfrm>
          <a:prstGeom prst="rect">
            <a:avLst/>
          </a:prstGeom>
          <a:noFill/>
        </p:spPr>
        <p:txBody>
          <a:bodyPr wrap="square">
            <a:spAutoFit/>
          </a:bodyPr>
          <a:lstStyle/>
          <a:p>
            <a:r>
              <a:rPr lang="en-US" sz="1800" b="1" dirty="0">
                <a:latin typeface="Graphik" panose="020B0503030202060203" pitchFamily="34" charset="77"/>
              </a:rPr>
              <a:t>Guest Speakers:</a:t>
            </a:r>
            <a:endParaRPr lang="en-GB" dirty="0"/>
          </a:p>
        </p:txBody>
      </p:sp>
      <p:sp>
        <p:nvSpPr>
          <p:cNvPr id="47" name="TextBox 46">
            <a:extLst>
              <a:ext uri="{FF2B5EF4-FFF2-40B4-BE49-F238E27FC236}">
                <a16:creationId xmlns:a16="http://schemas.microsoft.com/office/drawing/2014/main" id="{30E580FD-D4AB-431F-A896-317F635C49F7}"/>
              </a:ext>
            </a:extLst>
          </p:cNvPr>
          <p:cNvSpPr txBox="1"/>
          <p:nvPr/>
        </p:nvSpPr>
        <p:spPr>
          <a:xfrm>
            <a:off x="185629" y="76084"/>
            <a:ext cx="2333833" cy="369332"/>
          </a:xfrm>
          <a:prstGeom prst="rect">
            <a:avLst/>
          </a:prstGeom>
          <a:noFill/>
        </p:spPr>
        <p:txBody>
          <a:bodyPr wrap="square">
            <a:spAutoFit/>
          </a:bodyPr>
          <a:lstStyle/>
          <a:p>
            <a:r>
              <a:rPr lang="en-US" sz="1800" b="1" dirty="0">
                <a:latin typeface="Graphik" panose="020B0503030202060203" pitchFamily="34" charset="77"/>
              </a:rPr>
              <a:t>Theme:  Challenges</a:t>
            </a:r>
            <a:endParaRPr lang="en-GB" dirty="0"/>
          </a:p>
        </p:txBody>
      </p:sp>
      <p:cxnSp>
        <p:nvCxnSpPr>
          <p:cNvPr id="48" name="Straight Connector 47">
            <a:extLst>
              <a:ext uri="{FF2B5EF4-FFF2-40B4-BE49-F238E27FC236}">
                <a16:creationId xmlns:a16="http://schemas.microsoft.com/office/drawing/2014/main" id="{6D00CAD4-616B-49AF-9EB4-FC5409F4354F}"/>
              </a:ext>
            </a:extLst>
          </p:cNvPr>
          <p:cNvCxnSpPr>
            <a:cxnSpLocks/>
          </p:cNvCxnSpPr>
          <p:nvPr/>
        </p:nvCxnSpPr>
        <p:spPr>
          <a:xfrm>
            <a:off x="57604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94BEE40-B7EA-4ECA-B3D5-E06E16882C47}"/>
              </a:ext>
            </a:extLst>
          </p:cNvPr>
          <p:cNvSpPr txBox="1"/>
          <p:nvPr/>
        </p:nvSpPr>
        <p:spPr>
          <a:xfrm>
            <a:off x="6025843" y="102421"/>
            <a:ext cx="2001484" cy="369332"/>
          </a:xfrm>
          <a:prstGeom prst="rect">
            <a:avLst/>
          </a:prstGeom>
          <a:noFill/>
        </p:spPr>
        <p:txBody>
          <a:bodyPr wrap="square">
            <a:spAutoFit/>
          </a:bodyPr>
          <a:lstStyle/>
          <a:p>
            <a:r>
              <a:rPr lang="en-US" sz="1800" b="1" dirty="0">
                <a:latin typeface="Graphik" panose="020B0503030202060203" pitchFamily="34" charset="77"/>
              </a:rPr>
              <a:t>Content:</a:t>
            </a:r>
            <a:endParaRPr lang="en-GB" dirty="0"/>
          </a:p>
        </p:txBody>
      </p:sp>
      <p:pic>
        <p:nvPicPr>
          <p:cNvPr id="46" name="Picture 45" descr="Dan West">
            <a:extLst>
              <a:ext uri="{FF2B5EF4-FFF2-40B4-BE49-F238E27FC236}">
                <a16:creationId xmlns:a16="http://schemas.microsoft.com/office/drawing/2014/main" id="{C566041B-E1BB-485B-B857-6CBF2459D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91" y="3333204"/>
            <a:ext cx="2377595" cy="23775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08F2E07B-794A-4BAF-B5B5-A2A6AAAA243D}"/>
              </a:ext>
            </a:extLst>
          </p:cNvPr>
          <p:cNvPicPr>
            <a:picLocks noChangeAspect="1"/>
          </p:cNvPicPr>
          <p:nvPr/>
        </p:nvPicPr>
        <p:blipFill>
          <a:blip r:embed="rId4"/>
          <a:stretch>
            <a:fillRect/>
          </a:stretch>
        </p:blipFill>
        <p:spPr>
          <a:xfrm>
            <a:off x="6126312" y="841085"/>
            <a:ext cx="4209818" cy="2885538"/>
          </a:xfrm>
          <a:prstGeom prst="rect">
            <a:avLst/>
          </a:prstGeom>
        </p:spPr>
      </p:pic>
      <p:pic>
        <p:nvPicPr>
          <p:cNvPr id="50" name="Picture 49">
            <a:extLst>
              <a:ext uri="{FF2B5EF4-FFF2-40B4-BE49-F238E27FC236}">
                <a16:creationId xmlns:a16="http://schemas.microsoft.com/office/drawing/2014/main" id="{D00EBA7A-E8E2-4749-B931-62F3BCD2CF78}"/>
              </a:ext>
            </a:extLst>
          </p:cNvPr>
          <p:cNvPicPr>
            <a:picLocks noChangeAspect="1"/>
          </p:cNvPicPr>
          <p:nvPr/>
        </p:nvPicPr>
        <p:blipFill>
          <a:blip r:embed="rId5"/>
          <a:stretch>
            <a:fillRect/>
          </a:stretch>
        </p:blipFill>
        <p:spPr>
          <a:xfrm>
            <a:off x="6129962" y="4683045"/>
            <a:ext cx="5743074" cy="1531016"/>
          </a:xfrm>
          <a:prstGeom prst="rect">
            <a:avLst/>
          </a:prstGeom>
        </p:spPr>
      </p:pic>
      <p:sp>
        <p:nvSpPr>
          <p:cNvPr id="51" name="TextBox 50">
            <a:extLst>
              <a:ext uri="{FF2B5EF4-FFF2-40B4-BE49-F238E27FC236}">
                <a16:creationId xmlns:a16="http://schemas.microsoft.com/office/drawing/2014/main" id="{132D1F06-A424-473F-BA6F-D44A58333B29}"/>
              </a:ext>
            </a:extLst>
          </p:cNvPr>
          <p:cNvSpPr txBox="1"/>
          <p:nvPr/>
        </p:nvSpPr>
        <p:spPr>
          <a:xfrm>
            <a:off x="6014424" y="4205498"/>
            <a:ext cx="4902492" cy="369332"/>
          </a:xfrm>
          <a:prstGeom prst="rect">
            <a:avLst/>
          </a:prstGeom>
          <a:noFill/>
        </p:spPr>
        <p:txBody>
          <a:bodyPr wrap="square">
            <a:spAutoFit/>
          </a:bodyPr>
          <a:lstStyle/>
          <a:p>
            <a:r>
              <a:rPr lang="en-US" b="1" dirty="0">
                <a:latin typeface="Graphik" panose="020B0503030202060203" pitchFamily="34" charset="77"/>
              </a:rPr>
              <a:t>Making ‘Real Life’ Choices over NHS IT Priorities</a:t>
            </a:r>
            <a:endParaRPr lang="en-GB" dirty="0"/>
          </a:p>
        </p:txBody>
      </p:sp>
      <p:pic>
        <p:nvPicPr>
          <p:cNvPr id="53" name="Picture 4" descr="Image result for NHS challenges">
            <a:extLst>
              <a:ext uri="{FF2B5EF4-FFF2-40B4-BE49-F238E27FC236}">
                <a16:creationId xmlns:a16="http://schemas.microsoft.com/office/drawing/2014/main" id="{80C04049-EE38-4BD8-9783-3ED2829406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66" y="471753"/>
            <a:ext cx="2331716" cy="152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9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72E1B3-1642-C64B-A418-D918DDA4C34C}"/>
              </a:ext>
            </a:extLst>
          </p:cNvPr>
          <p:cNvSpPr txBox="1">
            <a:spLocks/>
          </p:cNvSpPr>
          <p:nvPr/>
        </p:nvSpPr>
        <p:spPr>
          <a:xfrm>
            <a:off x="1105988" y="2850279"/>
            <a:ext cx="9851874" cy="870944"/>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600" b="0"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rPr>
              <a:t>Week 3 - Innovation</a:t>
            </a:r>
            <a:endParaRPr kumimoji="0" lang="en-US" sz="6600" b="1" i="0" u="none" strike="noStrike" kern="1200" cap="none" spc="-80" normalizeH="0" baseline="0" noProof="0" dirty="0">
              <a:ln>
                <a:noFill/>
              </a:ln>
              <a:solidFill>
                <a:srgbClr val="FFFFFF"/>
              </a:solidFill>
              <a:effectLst/>
              <a:uLnTx/>
              <a:uFillTx/>
              <a:latin typeface="Graphik Black" panose="020B0A03030202060203" pitchFamily="34" charset="0"/>
              <a:ea typeface="+mj-ea"/>
              <a:cs typeface="+mj-cs"/>
            </a:endParaRPr>
          </a:p>
        </p:txBody>
      </p:sp>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9945631" y="389824"/>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4" name="Title 1">
            <a:extLst>
              <a:ext uri="{FF2B5EF4-FFF2-40B4-BE49-F238E27FC236}">
                <a16:creationId xmlns:a16="http://schemas.microsoft.com/office/drawing/2014/main" id="{0A5702F8-C1DB-4FE7-A7FD-FF699C43C5E3}"/>
              </a:ext>
            </a:extLst>
          </p:cNvPr>
          <p:cNvSpPr txBox="1">
            <a:spLocks/>
          </p:cNvSpPr>
          <p:nvPr/>
        </p:nvSpPr>
        <p:spPr>
          <a:xfrm>
            <a:off x="1477925" y="389824"/>
            <a:ext cx="2179675" cy="367858"/>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Enrichment Session</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Wed 29th September, 2021</a:t>
            </a:r>
          </a:p>
        </p:txBody>
      </p:sp>
      <p:pic>
        <p:nvPicPr>
          <p:cNvPr id="3074" name="Picture 2" descr="North East Futures UTC - Home | Facebook">
            <a:extLst>
              <a:ext uri="{FF2B5EF4-FFF2-40B4-BE49-F238E27FC236}">
                <a16:creationId xmlns:a16="http://schemas.microsoft.com/office/drawing/2014/main" id="{13D1530D-3374-42A0-AB5B-DFCF8AAF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4" y="88355"/>
            <a:ext cx="1267326" cy="1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0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E9A2B1-CA50-9C42-B6EE-89BC49406B44}"/>
              </a:ext>
            </a:extLst>
          </p:cNvPr>
          <p:cNvSpPr>
            <a:spLocks noGrp="1"/>
          </p:cNvSpPr>
          <p:nvPr>
            <p:ph type="sldNum" sz="quarter" idx="4294967295"/>
          </p:nvPr>
        </p:nvSpPr>
        <p:spPr>
          <a:xfrm>
            <a:off x="11811000" y="6477000"/>
            <a:ext cx="381000" cy="207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79345-0E60-F948-B1B5-6C2034CB1F63}" type="slidenum">
              <a:rPr kumimoji="0" lang="en-GB" sz="800" b="0" i="0" u="none" strike="noStrike" kern="1200" cap="none" spc="0" normalizeH="0" baseline="0" noProof="0" smtClean="0">
                <a:ln>
                  <a:noFill/>
                </a:ln>
                <a:noFill/>
                <a:effectLst/>
                <a:uLnTx/>
                <a:uFillTx/>
                <a:latin typeface="Graphi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dirty="0">
              <a:ln>
                <a:noFill/>
              </a:ln>
              <a:noFill/>
              <a:effectLst/>
              <a:uLnTx/>
              <a:uFillTx/>
              <a:latin typeface="Graphik"/>
              <a:ea typeface="+mn-ea"/>
              <a:cs typeface="+mn-cs"/>
            </a:endParaRPr>
          </a:p>
        </p:txBody>
      </p:sp>
      <p:sp>
        <p:nvSpPr>
          <p:cNvPr id="22" name="Title 1">
            <a:extLst>
              <a:ext uri="{FF2B5EF4-FFF2-40B4-BE49-F238E27FC236}">
                <a16:creationId xmlns:a16="http://schemas.microsoft.com/office/drawing/2014/main" id="{AF712F85-4390-4BFA-A61B-7E2F0A0EFB64}"/>
              </a:ext>
            </a:extLst>
          </p:cNvPr>
          <p:cNvSpPr txBox="1">
            <a:spLocks/>
          </p:cNvSpPr>
          <p:nvPr/>
        </p:nvSpPr>
        <p:spPr>
          <a:xfrm>
            <a:off x="10189745" y="81473"/>
            <a:ext cx="1897981" cy="183127"/>
          </a:xfrm>
          <a:prstGeom prst="rect">
            <a:avLst/>
          </a:prstGeom>
        </p:spPr>
        <p:txBody>
          <a:bodyPr wrap="square" lIns="0" tIns="0" rIns="0" bIns="0">
            <a:sp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raphik Semibold" panose="020B0503030202060203" pitchFamily="34" charset="77"/>
                <a:ea typeface="+mj-ea"/>
                <a:cs typeface="+mj-cs"/>
              </a:rPr>
              <a:t>#NEFUTURES</a:t>
            </a:r>
          </a:p>
        </p:txBody>
      </p:sp>
      <p:sp>
        <p:nvSpPr>
          <p:cNvPr id="2" name="TextBox 1">
            <a:extLst>
              <a:ext uri="{FF2B5EF4-FFF2-40B4-BE49-F238E27FC236}">
                <a16:creationId xmlns:a16="http://schemas.microsoft.com/office/drawing/2014/main" id="{C1B81CBF-2F0E-4D0C-9C70-4C62B83D435E}"/>
              </a:ext>
            </a:extLst>
          </p:cNvPr>
          <p:cNvSpPr txBox="1"/>
          <p:nvPr/>
        </p:nvSpPr>
        <p:spPr>
          <a:xfrm>
            <a:off x="2652897" y="366693"/>
            <a:ext cx="2787514" cy="1754326"/>
          </a:xfrm>
          <a:prstGeom prst="rect">
            <a:avLst/>
          </a:prstGeom>
          <a:noFill/>
        </p:spPr>
        <p:txBody>
          <a:bodyPr wrap="square" rtlCol="0">
            <a:spAutoFit/>
          </a:bodyPr>
          <a:lstStyle/>
          <a:p>
            <a:r>
              <a:rPr lang="en-GB" dirty="0"/>
              <a:t>What are the current technology themes and trends? How could they be applied to Healthcare challenges?  What are your innovation ideas?</a:t>
            </a:r>
          </a:p>
        </p:txBody>
      </p:sp>
      <p:sp>
        <p:nvSpPr>
          <p:cNvPr id="44" name="TextBox 43">
            <a:extLst>
              <a:ext uri="{FF2B5EF4-FFF2-40B4-BE49-F238E27FC236}">
                <a16:creationId xmlns:a16="http://schemas.microsoft.com/office/drawing/2014/main" id="{977D4048-B945-42A1-93C9-5AB113D683BD}"/>
              </a:ext>
            </a:extLst>
          </p:cNvPr>
          <p:cNvSpPr txBox="1"/>
          <p:nvPr/>
        </p:nvSpPr>
        <p:spPr>
          <a:xfrm>
            <a:off x="6014424" y="471753"/>
            <a:ext cx="4902492" cy="369332"/>
          </a:xfrm>
          <a:prstGeom prst="rect">
            <a:avLst/>
          </a:prstGeom>
          <a:noFill/>
        </p:spPr>
        <p:txBody>
          <a:bodyPr wrap="square">
            <a:spAutoFit/>
          </a:bodyPr>
          <a:lstStyle/>
          <a:p>
            <a:r>
              <a:rPr lang="en-US" b="1" dirty="0">
                <a:latin typeface="Graphik" panose="020B0503030202060203" pitchFamily="34" charset="77"/>
              </a:rPr>
              <a:t>Accenture Technology Vision 2021</a:t>
            </a:r>
            <a:endParaRPr lang="en-GB" dirty="0"/>
          </a:p>
        </p:txBody>
      </p:sp>
      <p:sp>
        <p:nvSpPr>
          <p:cNvPr id="45" name="TextBox 44">
            <a:extLst>
              <a:ext uri="{FF2B5EF4-FFF2-40B4-BE49-F238E27FC236}">
                <a16:creationId xmlns:a16="http://schemas.microsoft.com/office/drawing/2014/main" id="{B1A8E8D3-57CE-4D9F-A680-699054B4BC72}"/>
              </a:ext>
            </a:extLst>
          </p:cNvPr>
          <p:cNvSpPr txBox="1"/>
          <p:nvPr/>
        </p:nvSpPr>
        <p:spPr>
          <a:xfrm>
            <a:off x="122349" y="2807138"/>
            <a:ext cx="6344652" cy="369332"/>
          </a:xfrm>
          <a:prstGeom prst="rect">
            <a:avLst/>
          </a:prstGeom>
          <a:noFill/>
        </p:spPr>
        <p:txBody>
          <a:bodyPr wrap="square">
            <a:spAutoFit/>
          </a:bodyPr>
          <a:lstStyle/>
          <a:p>
            <a:r>
              <a:rPr lang="en-US" sz="1800" b="1" dirty="0">
                <a:latin typeface="Graphik" panose="020B0503030202060203" pitchFamily="34" charset="77"/>
              </a:rPr>
              <a:t>Guest Speakers:</a:t>
            </a:r>
            <a:endParaRPr lang="en-GB" dirty="0"/>
          </a:p>
        </p:txBody>
      </p:sp>
      <p:sp>
        <p:nvSpPr>
          <p:cNvPr id="47" name="TextBox 46">
            <a:extLst>
              <a:ext uri="{FF2B5EF4-FFF2-40B4-BE49-F238E27FC236}">
                <a16:creationId xmlns:a16="http://schemas.microsoft.com/office/drawing/2014/main" id="{30E580FD-D4AB-431F-A896-317F635C49F7}"/>
              </a:ext>
            </a:extLst>
          </p:cNvPr>
          <p:cNvSpPr txBox="1"/>
          <p:nvPr/>
        </p:nvSpPr>
        <p:spPr>
          <a:xfrm>
            <a:off x="185629" y="76084"/>
            <a:ext cx="2333833" cy="369332"/>
          </a:xfrm>
          <a:prstGeom prst="rect">
            <a:avLst/>
          </a:prstGeom>
          <a:noFill/>
        </p:spPr>
        <p:txBody>
          <a:bodyPr wrap="square">
            <a:spAutoFit/>
          </a:bodyPr>
          <a:lstStyle/>
          <a:p>
            <a:r>
              <a:rPr lang="en-US" sz="1800" b="1" dirty="0">
                <a:latin typeface="Graphik" panose="020B0503030202060203" pitchFamily="34" charset="77"/>
              </a:rPr>
              <a:t>Theme:  Innovation</a:t>
            </a:r>
            <a:endParaRPr lang="en-GB" dirty="0"/>
          </a:p>
        </p:txBody>
      </p:sp>
      <p:cxnSp>
        <p:nvCxnSpPr>
          <p:cNvPr id="48" name="Straight Connector 47">
            <a:extLst>
              <a:ext uri="{FF2B5EF4-FFF2-40B4-BE49-F238E27FC236}">
                <a16:creationId xmlns:a16="http://schemas.microsoft.com/office/drawing/2014/main" id="{6D00CAD4-616B-49AF-9EB4-FC5409F4354F}"/>
              </a:ext>
            </a:extLst>
          </p:cNvPr>
          <p:cNvCxnSpPr>
            <a:cxnSpLocks/>
          </p:cNvCxnSpPr>
          <p:nvPr/>
        </p:nvCxnSpPr>
        <p:spPr>
          <a:xfrm>
            <a:off x="57604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94BEE40-B7EA-4ECA-B3D5-E06E16882C47}"/>
              </a:ext>
            </a:extLst>
          </p:cNvPr>
          <p:cNvSpPr txBox="1"/>
          <p:nvPr/>
        </p:nvSpPr>
        <p:spPr>
          <a:xfrm>
            <a:off x="6025843" y="102421"/>
            <a:ext cx="2001484" cy="369332"/>
          </a:xfrm>
          <a:prstGeom prst="rect">
            <a:avLst/>
          </a:prstGeom>
          <a:noFill/>
        </p:spPr>
        <p:txBody>
          <a:bodyPr wrap="square">
            <a:spAutoFit/>
          </a:bodyPr>
          <a:lstStyle/>
          <a:p>
            <a:r>
              <a:rPr lang="en-US" sz="1800" b="1" dirty="0">
                <a:latin typeface="Graphik" panose="020B0503030202060203" pitchFamily="34" charset="77"/>
              </a:rPr>
              <a:t>Content:</a:t>
            </a:r>
            <a:endParaRPr lang="en-GB" dirty="0"/>
          </a:p>
        </p:txBody>
      </p:sp>
      <p:sp>
        <p:nvSpPr>
          <p:cNvPr id="51" name="TextBox 50">
            <a:extLst>
              <a:ext uri="{FF2B5EF4-FFF2-40B4-BE49-F238E27FC236}">
                <a16:creationId xmlns:a16="http://schemas.microsoft.com/office/drawing/2014/main" id="{132D1F06-A424-473F-BA6F-D44A58333B29}"/>
              </a:ext>
            </a:extLst>
          </p:cNvPr>
          <p:cNvSpPr txBox="1"/>
          <p:nvPr/>
        </p:nvSpPr>
        <p:spPr>
          <a:xfrm>
            <a:off x="6014424" y="3609771"/>
            <a:ext cx="4902492" cy="369332"/>
          </a:xfrm>
          <a:prstGeom prst="rect">
            <a:avLst/>
          </a:prstGeom>
          <a:noFill/>
        </p:spPr>
        <p:txBody>
          <a:bodyPr wrap="square">
            <a:spAutoFit/>
          </a:bodyPr>
          <a:lstStyle/>
          <a:p>
            <a:r>
              <a:rPr lang="en-US" b="1" dirty="0">
                <a:latin typeface="Graphik" panose="020B0503030202060203" pitchFamily="34" charset="77"/>
              </a:rPr>
              <a:t>Innovation Ideas:</a:t>
            </a:r>
            <a:endParaRPr lang="en-GB" dirty="0"/>
          </a:p>
        </p:txBody>
      </p:sp>
      <p:grpSp>
        <p:nvGrpSpPr>
          <p:cNvPr id="4" name="Group 3">
            <a:extLst>
              <a:ext uri="{FF2B5EF4-FFF2-40B4-BE49-F238E27FC236}">
                <a16:creationId xmlns:a16="http://schemas.microsoft.com/office/drawing/2014/main" id="{00D0A989-AD42-4EF6-BCA9-A12ACBDAC6EF}"/>
              </a:ext>
            </a:extLst>
          </p:cNvPr>
          <p:cNvGrpSpPr/>
          <p:nvPr/>
        </p:nvGrpSpPr>
        <p:grpSpPr>
          <a:xfrm>
            <a:off x="6095999" y="949300"/>
            <a:ext cx="6036246" cy="2478052"/>
            <a:chOff x="404419" y="1486148"/>
            <a:chExt cx="11502440" cy="3825379"/>
          </a:xfrm>
        </p:grpSpPr>
        <p:sp>
          <p:nvSpPr>
            <p:cNvPr id="16" name="Title 1">
              <a:extLst>
                <a:ext uri="{FF2B5EF4-FFF2-40B4-BE49-F238E27FC236}">
                  <a16:creationId xmlns:a16="http://schemas.microsoft.com/office/drawing/2014/main" id="{330B55CF-ED84-42A7-BF95-42AE789A0D49}"/>
                </a:ext>
              </a:extLst>
            </p:cNvPr>
            <p:cNvSpPr txBox="1"/>
            <p:nvPr/>
          </p:nvSpPr>
          <p:spPr>
            <a:xfrm>
              <a:off x="1164569" y="2341308"/>
              <a:ext cx="9605419" cy="407411"/>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nSpc>
                  <a:spcPct val="85000"/>
                </a:lnSpc>
                <a:defRPr sz="3600">
                  <a:solidFill>
                    <a:srgbClr val="FFFFFF"/>
                  </a:solidFill>
                  <a:latin typeface="Graphik Semibold"/>
                  <a:ea typeface="Graphik Semibold"/>
                  <a:cs typeface="Graphik Semibold"/>
                  <a:sym typeface="Graphik Semibold"/>
                </a:defRPr>
              </a:pPr>
              <a:r>
                <a:rPr sz="2000">
                  <a:latin typeface="Calibri body"/>
                </a:rPr>
                <a:t>Mirrored World – e.g. using ‘Digital Twins’</a:t>
              </a:r>
            </a:p>
          </p:txBody>
        </p:sp>
        <p:sp>
          <p:nvSpPr>
            <p:cNvPr id="17" name="Title 1">
              <a:extLst>
                <a:ext uri="{FF2B5EF4-FFF2-40B4-BE49-F238E27FC236}">
                  <a16:creationId xmlns:a16="http://schemas.microsoft.com/office/drawing/2014/main" id="{D600EC63-FB6A-4F3F-8F2F-A150E86C0AF2}"/>
                </a:ext>
              </a:extLst>
            </p:cNvPr>
            <p:cNvSpPr txBox="1"/>
            <p:nvPr/>
          </p:nvSpPr>
          <p:spPr>
            <a:xfrm>
              <a:off x="1173311" y="3130387"/>
              <a:ext cx="10733548" cy="407411"/>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nSpc>
                  <a:spcPct val="85000"/>
                </a:lnSpc>
                <a:defRPr sz="3600" spc="-30">
                  <a:solidFill>
                    <a:srgbClr val="FFFFFF"/>
                  </a:solidFill>
                  <a:latin typeface="Graphik Semibold"/>
                  <a:ea typeface="Graphik Semibold"/>
                  <a:cs typeface="Graphik Semibold"/>
                  <a:sym typeface="Graphik Semibold"/>
                </a:defRPr>
              </a:pPr>
              <a:r>
                <a:rPr sz="2000" dirty="0">
                  <a:latin typeface="Calibri body"/>
                </a:rPr>
                <a:t>I, Technologist </a:t>
              </a:r>
              <a:r>
                <a:rPr sz="2000" spc="0" dirty="0">
                  <a:latin typeface="Calibri body"/>
                </a:rPr>
                <a:t>– teaching everyone to be an innovator</a:t>
              </a:r>
            </a:p>
          </p:txBody>
        </p:sp>
        <p:sp>
          <p:nvSpPr>
            <p:cNvPr id="18" name="Title 1">
              <a:extLst>
                <a:ext uri="{FF2B5EF4-FFF2-40B4-BE49-F238E27FC236}">
                  <a16:creationId xmlns:a16="http://schemas.microsoft.com/office/drawing/2014/main" id="{60CA95E8-0C36-4C23-A570-ACE928A9F4F4}"/>
                </a:ext>
              </a:extLst>
            </p:cNvPr>
            <p:cNvSpPr txBox="1"/>
            <p:nvPr/>
          </p:nvSpPr>
          <p:spPr>
            <a:xfrm>
              <a:off x="1112440" y="3940519"/>
              <a:ext cx="10451631" cy="407411"/>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nSpc>
                  <a:spcPct val="85000"/>
                </a:lnSpc>
                <a:defRPr sz="3600">
                  <a:solidFill>
                    <a:srgbClr val="FFFFFF"/>
                  </a:solidFill>
                  <a:latin typeface="Graphik Semibold"/>
                  <a:ea typeface="Graphik Semibold"/>
                  <a:cs typeface="Graphik Semibold"/>
                  <a:sym typeface="Graphik Semibold"/>
                </a:defRPr>
              </a:pPr>
              <a:r>
                <a:rPr sz="2000">
                  <a:latin typeface="Calibri body"/>
                </a:rPr>
                <a:t>Anywhere, Everywhere – moving work to the people</a:t>
              </a:r>
            </a:p>
          </p:txBody>
        </p:sp>
        <p:sp>
          <p:nvSpPr>
            <p:cNvPr id="19" name="Title 1">
              <a:extLst>
                <a:ext uri="{FF2B5EF4-FFF2-40B4-BE49-F238E27FC236}">
                  <a16:creationId xmlns:a16="http://schemas.microsoft.com/office/drawing/2014/main" id="{D29EC191-8E19-4BFB-8E49-04C5D517EE81}"/>
                </a:ext>
              </a:extLst>
            </p:cNvPr>
            <p:cNvSpPr txBox="1"/>
            <p:nvPr/>
          </p:nvSpPr>
          <p:spPr>
            <a:xfrm>
              <a:off x="1164569" y="4766823"/>
              <a:ext cx="9946722" cy="407411"/>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nSpc>
                  <a:spcPct val="85000"/>
                </a:lnSpc>
                <a:defRPr sz="3600">
                  <a:solidFill>
                    <a:srgbClr val="FFFFFF"/>
                  </a:solidFill>
                  <a:latin typeface="Graphik Semibold"/>
                  <a:ea typeface="Graphik Semibold"/>
                  <a:cs typeface="Graphik Semibold"/>
                  <a:sym typeface="Graphik Semibold"/>
                </a:defRPr>
              </a:pPr>
              <a:r>
                <a:rPr sz="2000" dirty="0">
                  <a:latin typeface="Calibri body"/>
                </a:rPr>
                <a:t>From Me to We – helping teams collaborate</a:t>
              </a:r>
            </a:p>
          </p:txBody>
        </p:sp>
        <p:sp>
          <p:nvSpPr>
            <p:cNvPr id="20" name="Title 1">
              <a:extLst>
                <a:ext uri="{FF2B5EF4-FFF2-40B4-BE49-F238E27FC236}">
                  <a16:creationId xmlns:a16="http://schemas.microsoft.com/office/drawing/2014/main" id="{F6C499DB-59AA-4137-A7D2-2B653DAFF45D}"/>
                </a:ext>
              </a:extLst>
            </p:cNvPr>
            <p:cNvSpPr txBox="1"/>
            <p:nvPr/>
          </p:nvSpPr>
          <p:spPr>
            <a:xfrm>
              <a:off x="1152537" y="1552992"/>
              <a:ext cx="10451630" cy="407411"/>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nSpc>
                  <a:spcPct val="85000"/>
                </a:lnSpc>
                <a:defRPr sz="3600">
                  <a:solidFill>
                    <a:srgbClr val="FFFFFF"/>
                  </a:solidFill>
                  <a:latin typeface="Graphik Semibold"/>
                  <a:ea typeface="Graphik Semibold"/>
                  <a:cs typeface="Graphik Semibold"/>
                  <a:sym typeface="Graphik Semibold"/>
                </a:defRPr>
              </a:pPr>
              <a:r>
                <a:rPr sz="2000" dirty="0">
                  <a:latin typeface="Calibri body"/>
                </a:rPr>
                <a:t>Stack Strategically – flexible, reusable applications</a:t>
              </a:r>
            </a:p>
          </p:txBody>
        </p:sp>
        <p:pic>
          <p:nvPicPr>
            <p:cNvPr id="21" name="Picture 20" descr="Picture 2">
              <a:extLst>
                <a:ext uri="{FF2B5EF4-FFF2-40B4-BE49-F238E27FC236}">
                  <a16:creationId xmlns:a16="http://schemas.microsoft.com/office/drawing/2014/main" id="{5FF70D40-D6BD-4BB2-9F99-D67F116B6C21}"/>
                </a:ext>
              </a:extLst>
            </p:cNvPr>
            <p:cNvPicPr>
              <a:picLocks noChangeAspect="1"/>
            </p:cNvPicPr>
            <p:nvPr/>
          </p:nvPicPr>
          <p:blipFill>
            <a:blip r:embed="rId3"/>
            <a:stretch>
              <a:fillRect/>
            </a:stretch>
          </p:blipFill>
          <p:spPr>
            <a:xfrm>
              <a:off x="425699" y="1486148"/>
              <a:ext cx="548641" cy="548641"/>
            </a:xfrm>
            <a:prstGeom prst="rect">
              <a:avLst/>
            </a:prstGeom>
            <a:ln w="12700">
              <a:miter lim="400000"/>
            </a:ln>
          </p:spPr>
        </p:pic>
        <p:pic>
          <p:nvPicPr>
            <p:cNvPr id="23" name="Picture 22" descr="Picture 4">
              <a:extLst>
                <a:ext uri="{FF2B5EF4-FFF2-40B4-BE49-F238E27FC236}">
                  <a16:creationId xmlns:a16="http://schemas.microsoft.com/office/drawing/2014/main" id="{9B44277B-CC59-4C95-88E8-9B8D25D494FD}"/>
                </a:ext>
              </a:extLst>
            </p:cNvPr>
            <p:cNvPicPr>
              <a:picLocks noChangeAspect="1"/>
            </p:cNvPicPr>
            <p:nvPr/>
          </p:nvPicPr>
          <p:blipFill>
            <a:blip r:embed="rId4"/>
            <a:stretch>
              <a:fillRect/>
            </a:stretch>
          </p:blipFill>
          <p:spPr>
            <a:xfrm>
              <a:off x="425699" y="2238176"/>
              <a:ext cx="548641" cy="548641"/>
            </a:xfrm>
            <a:prstGeom prst="rect">
              <a:avLst/>
            </a:prstGeom>
            <a:ln w="12700">
              <a:miter lim="400000"/>
            </a:ln>
          </p:spPr>
        </p:pic>
        <p:pic>
          <p:nvPicPr>
            <p:cNvPr id="24" name="Picture 23" descr="Picture 7">
              <a:extLst>
                <a:ext uri="{FF2B5EF4-FFF2-40B4-BE49-F238E27FC236}">
                  <a16:creationId xmlns:a16="http://schemas.microsoft.com/office/drawing/2014/main" id="{D7A3DDE0-8F47-484E-8ACC-E0446008762F}"/>
                </a:ext>
              </a:extLst>
            </p:cNvPr>
            <p:cNvPicPr>
              <a:picLocks noChangeAspect="1"/>
            </p:cNvPicPr>
            <p:nvPr/>
          </p:nvPicPr>
          <p:blipFill>
            <a:blip r:embed="rId5"/>
            <a:stretch>
              <a:fillRect/>
            </a:stretch>
          </p:blipFill>
          <p:spPr>
            <a:xfrm>
              <a:off x="404419" y="3947369"/>
              <a:ext cx="548641" cy="548641"/>
            </a:xfrm>
            <a:prstGeom prst="rect">
              <a:avLst/>
            </a:prstGeom>
            <a:ln w="12700">
              <a:miter lim="400000"/>
            </a:ln>
          </p:spPr>
        </p:pic>
        <p:pic>
          <p:nvPicPr>
            <p:cNvPr id="25" name="Picture 24" descr="Picture 11">
              <a:extLst>
                <a:ext uri="{FF2B5EF4-FFF2-40B4-BE49-F238E27FC236}">
                  <a16:creationId xmlns:a16="http://schemas.microsoft.com/office/drawing/2014/main" id="{4976FC85-F70D-4ADD-BBB9-2473E614B238}"/>
                </a:ext>
              </a:extLst>
            </p:cNvPr>
            <p:cNvPicPr>
              <a:picLocks noChangeAspect="1"/>
            </p:cNvPicPr>
            <p:nvPr/>
          </p:nvPicPr>
          <p:blipFill>
            <a:blip r:embed="rId6"/>
            <a:stretch>
              <a:fillRect/>
            </a:stretch>
          </p:blipFill>
          <p:spPr>
            <a:xfrm>
              <a:off x="411993" y="4762886"/>
              <a:ext cx="548642" cy="548641"/>
            </a:xfrm>
            <a:prstGeom prst="rect">
              <a:avLst/>
            </a:prstGeom>
            <a:ln w="12700">
              <a:miter lim="400000"/>
            </a:ln>
          </p:spPr>
        </p:pic>
        <p:pic>
          <p:nvPicPr>
            <p:cNvPr id="26" name="Picture 25" descr="Picture 13">
              <a:extLst>
                <a:ext uri="{FF2B5EF4-FFF2-40B4-BE49-F238E27FC236}">
                  <a16:creationId xmlns:a16="http://schemas.microsoft.com/office/drawing/2014/main" id="{D2C085C5-0904-467B-BD75-4266A657CB46}"/>
                </a:ext>
              </a:extLst>
            </p:cNvPr>
            <p:cNvPicPr>
              <a:picLocks noChangeAspect="1"/>
            </p:cNvPicPr>
            <p:nvPr/>
          </p:nvPicPr>
          <p:blipFill>
            <a:blip r:embed="rId7"/>
            <a:stretch>
              <a:fillRect/>
            </a:stretch>
          </p:blipFill>
          <p:spPr>
            <a:xfrm>
              <a:off x="411993" y="3092772"/>
              <a:ext cx="548642" cy="548641"/>
            </a:xfrm>
            <a:prstGeom prst="rect">
              <a:avLst/>
            </a:prstGeom>
            <a:ln w="12700">
              <a:miter lim="400000"/>
            </a:ln>
          </p:spPr>
        </p:pic>
      </p:grpSp>
      <p:pic>
        <p:nvPicPr>
          <p:cNvPr id="1026" name="Picture 2" descr="Profile photo of Erin Kinnee">
            <a:extLst>
              <a:ext uri="{FF2B5EF4-FFF2-40B4-BE49-F238E27FC236}">
                <a16:creationId xmlns:a16="http://schemas.microsoft.com/office/drawing/2014/main" id="{7AAC1FC0-1571-48FA-AF59-8A351C9460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066" y="3253862"/>
            <a:ext cx="1460358" cy="1460358"/>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0">
            <a:extLst>
              <a:ext uri="{FF2B5EF4-FFF2-40B4-BE49-F238E27FC236}">
                <a16:creationId xmlns:a16="http://schemas.microsoft.com/office/drawing/2014/main" id="{DCE946A7-BB63-453F-9715-B3106A2D5B13}"/>
              </a:ext>
            </a:extLst>
          </p:cNvPr>
          <p:cNvSpPr txBox="1">
            <a:spLocks/>
          </p:cNvSpPr>
          <p:nvPr/>
        </p:nvSpPr>
        <p:spPr>
          <a:xfrm>
            <a:off x="1762372" y="3292843"/>
            <a:ext cx="3542269"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2400" b="1" dirty="0">
                <a:latin typeface="Graphik" panose="020B0503030202060203" pitchFamily="34" charset="77"/>
              </a:rPr>
              <a:t>Erin Kinnee</a:t>
            </a:r>
          </a:p>
          <a:p>
            <a:pPr>
              <a:lnSpc>
                <a:spcPct val="100000"/>
              </a:lnSpc>
            </a:pPr>
            <a:r>
              <a:rPr lang="en-US" sz="1800" b="1" dirty="0">
                <a:latin typeface="Graphik" panose="020B0503030202060203" pitchFamily="34" charset="77"/>
              </a:rPr>
              <a:t>Design Thinking Lead – Accenture Advanced Technology Centre Newcastle</a:t>
            </a:r>
          </a:p>
        </p:txBody>
      </p:sp>
      <p:pic>
        <p:nvPicPr>
          <p:cNvPr id="32" name="Picture 6" descr="See the source image">
            <a:extLst>
              <a:ext uri="{FF2B5EF4-FFF2-40B4-BE49-F238E27FC236}">
                <a16:creationId xmlns:a16="http://schemas.microsoft.com/office/drawing/2014/main" id="{43FBE5E6-3E8A-4DBC-A11F-5B8B14A23B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513" y="445416"/>
            <a:ext cx="2331716" cy="1812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291987" y="3947278"/>
            <a:ext cx="2063173" cy="2750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458466" y="4012798"/>
            <a:ext cx="1964891" cy="2619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Profile photo of Roger Leaver">
            <a:extLst>
              <a:ext uri="{FF2B5EF4-FFF2-40B4-BE49-F238E27FC236}">
                <a16:creationId xmlns:a16="http://schemas.microsoft.com/office/drawing/2014/main" id="{120FE3FC-2016-4595-A218-18B5EA1D20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513" y="5016642"/>
            <a:ext cx="1460358" cy="1460358"/>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0">
            <a:extLst>
              <a:ext uri="{FF2B5EF4-FFF2-40B4-BE49-F238E27FC236}">
                <a16:creationId xmlns:a16="http://schemas.microsoft.com/office/drawing/2014/main" id="{15C20CAA-0B30-4E35-84AD-17ACF490B65E}"/>
              </a:ext>
            </a:extLst>
          </p:cNvPr>
          <p:cNvSpPr txBox="1">
            <a:spLocks/>
          </p:cNvSpPr>
          <p:nvPr/>
        </p:nvSpPr>
        <p:spPr>
          <a:xfrm>
            <a:off x="1762372" y="5086798"/>
            <a:ext cx="3542269" cy="13902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2400" b="1" dirty="0">
                <a:latin typeface="Graphik" panose="020B0503030202060203" pitchFamily="34" charset="77"/>
              </a:rPr>
              <a:t>Roger Leaver</a:t>
            </a:r>
          </a:p>
          <a:p>
            <a:pPr>
              <a:lnSpc>
                <a:spcPct val="100000"/>
              </a:lnSpc>
            </a:pPr>
            <a:r>
              <a:rPr lang="en-US" sz="1800" b="1" dirty="0">
                <a:latin typeface="Graphik" panose="020B0503030202060203" pitchFamily="34" charset="77"/>
              </a:rPr>
              <a:t>Innovation </a:t>
            </a:r>
            <a:r>
              <a:rPr lang="en-US" sz="1800" b="1" dirty="0" err="1">
                <a:latin typeface="Graphik" panose="020B0503030202060203" pitchFamily="34" charset="77"/>
              </a:rPr>
              <a:t>Programme</a:t>
            </a:r>
            <a:r>
              <a:rPr lang="en-US" sz="1800" b="1" dirty="0">
                <a:latin typeface="Graphik" panose="020B0503030202060203" pitchFamily="34" charset="77"/>
              </a:rPr>
              <a:t> Manager</a:t>
            </a:r>
          </a:p>
          <a:p>
            <a:pPr>
              <a:lnSpc>
                <a:spcPct val="100000"/>
              </a:lnSpc>
            </a:pPr>
            <a:r>
              <a:rPr lang="en-US" sz="1800" b="1" dirty="0">
                <a:latin typeface="Graphik" panose="020B0503030202060203" pitchFamily="34" charset="77"/>
              </a:rPr>
              <a:t>Accenture Advanced Technology Centre Newcastle</a:t>
            </a:r>
          </a:p>
        </p:txBody>
      </p:sp>
    </p:spTree>
    <p:extLst>
      <p:ext uri="{BB962C8B-B14F-4D97-AF65-F5344CB8AC3E}">
        <p14:creationId xmlns:p14="http://schemas.microsoft.com/office/powerpoint/2010/main" val="132219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6421</Words>
  <Application>Microsoft Office PowerPoint</Application>
  <PresentationFormat>Widescreen</PresentationFormat>
  <Paragraphs>413</Paragraphs>
  <Slides>18</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Calibri</vt:lpstr>
      <vt:lpstr>Calibri body</vt:lpstr>
      <vt:lpstr>Calibri Light</vt:lpstr>
      <vt:lpstr>Graphik</vt:lpstr>
      <vt:lpstr>Graphik Black</vt:lpstr>
      <vt:lpstr>Graphik Semibold</vt:lpstr>
      <vt:lpstr>GT Sectra Fine</vt:lpstr>
      <vt:lpstr>System Font</vt:lpstr>
      <vt:lpstr>Wingdings</vt:lpstr>
      <vt:lpstr>Office Theme</vt:lpstr>
      <vt:lpstr>1_Office Theme</vt:lpstr>
      <vt:lpstr>PowerPoint Presentation</vt:lpstr>
      <vt:lpstr>PowerPoint Presentation</vt:lpstr>
      <vt:lpstr>Health Technology Enrichment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Technology Enrichment</dc:title>
  <dc:creator>mark larsen</dc:creator>
  <cp:lastModifiedBy>mark larsen</cp:lastModifiedBy>
  <cp:revision>18</cp:revision>
  <cp:lastPrinted>2021-09-15T11:30:58Z</cp:lastPrinted>
  <dcterms:created xsi:type="dcterms:W3CDTF">2021-09-08T10:01:26Z</dcterms:created>
  <dcterms:modified xsi:type="dcterms:W3CDTF">2021-11-15T16:31:57Z</dcterms:modified>
</cp:coreProperties>
</file>