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  <p:sldId id="265" r:id="rId9"/>
    <p:sldId id="259" r:id="rId10"/>
    <p:sldId id="262" r:id="rId11"/>
    <p:sldId id="263" r:id="rId12"/>
    <p:sldId id="264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A5D19-6FA6-FB4B-F99A-AB3E997746AA}" v="8" dt="2021-09-30T11:05:07.052"/>
    <p1510:client id="{AE5E7BAF-DCB6-69E3-59AB-56B1DF21EA49}" v="3" dt="2021-10-03T15:41:31.765"/>
    <p1510:client id="{D07BF91F-CE3D-4755-B6CE-3128EAD2375A}" v="5" dt="2021-10-03T10:23:55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" userId="91bad427-415d-44c5-aef4-3edff4227cc6" providerId="ADAL" clId="{9F5B18BC-02BA-45E0-83A6-575F689466EC}"/>
    <pc:docChg chg="custSel modSld">
      <pc:chgData name="John" userId="91bad427-415d-44c5-aef4-3edff4227cc6" providerId="ADAL" clId="{9F5B18BC-02BA-45E0-83A6-575F689466EC}" dt="2021-09-29T12:15:06.587" v="738" actId="20577"/>
      <pc:docMkLst>
        <pc:docMk/>
      </pc:docMkLst>
      <pc:sldChg chg="modSp mod">
        <pc:chgData name="John" userId="91bad427-415d-44c5-aef4-3edff4227cc6" providerId="ADAL" clId="{9F5B18BC-02BA-45E0-83A6-575F689466EC}" dt="2021-09-29T12:02:29.063" v="32" actId="20577"/>
        <pc:sldMkLst>
          <pc:docMk/>
          <pc:sldMk cId="2202128444" sldId="257"/>
        </pc:sldMkLst>
        <pc:spChg chg="mod">
          <ac:chgData name="John" userId="91bad427-415d-44c5-aef4-3edff4227cc6" providerId="ADAL" clId="{9F5B18BC-02BA-45E0-83A6-575F689466EC}" dt="2021-09-29T12:02:29.063" v="32" actId="20577"/>
          <ac:spMkLst>
            <pc:docMk/>
            <pc:sldMk cId="2202128444" sldId="257"/>
            <ac:spMk id="2" creationId="{1C5C39EE-368C-4160-AF1E-5A093B5812F7}"/>
          </ac:spMkLst>
        </pc:spChg>
      </pc:sldChg>
      <pc:sldChg chg="modSp mod">
        <pc:chgData name="John" userId="91bad427-415d-44c5-aef4-3edff4227cc6" providerId="ADAL" clId="{9F5B18BC-02BA-45E0-83A6-575F689466EC}" dt="2021-09-29T12:02:22.030" v="26" actId="20577"/>
        <pc:sldMkLst>
          <pc:docMk/>
          <pc:sldMk cId="4132713199" sldId="258"/>
        </pc:sldMkLst>
        <pc:spChg chg="mod">
          <ac:chgData name="John" userId="91bad427-415d-44c5-aef4-3edff4227cc6" providerId="ADAL" clId="{9F5B18BC-02BA-45E0-83A6-575F689466EC}" dt="2021-09-29T12:02:22.030" v="26" actId="20577"/>
          <ac:spMkLst>
            <pc:docMk/>
            <pc:sldMk cId="4132713199" sldId="258"/>
            <ac:spMk id="2" creationId="{D2BF4831-3248-4A33-9615-659BE518537A}"/>
          </ac:spMkLst>
        </pc:spChg>
      </pc:sldChg>
      <pc:sldChg chg="modSp mod">
        <pc:chgData name="John" userId="91bad427-415d-44c5-aef4-3edff4227cc6" providerId="ADAL" clId="{9F5B18BC-02BA-45E0-83A6-575F689466EC}" dt="2021-09-29T12:02:16.172" v="23" actId="20577"/>
        <pc:sldMkLst>
          <pc:docMk/>
          <pc:sldMk cId="78655050" sldId="259"/>
        </pc:sldMkLst>
        <pc:spChg chg="mod">
          <ac:chgData name="John" userId="91bad427-415d-44c5-aef4-3edff4227cc6" providerId="ADAL" clId="{9F5B18BC-02BA-45E0-83A6-575F689466EC}" dt="2021-09-29T12:02:16.172" v="23" actId="20577"/>
          <ac:spMkLst>
            <pc:docMk/>
            <pc:sldMk cId="78655050" sldId="259"/>
            <ac:spMk id="2" creationId="{FC307A67-547E-4726-9550-8BD7EE42F391}"/>
          </ac:spMkLst>
        </pc:spChg>
      </pc:sldChg>
      <pc:sldChg chg="modSp mod">
        <pc:chgData name="John" userId="91bad427-415d-44c5-aef4-3edff4227cc6" providerId="ADAL" clId="{9F5B18BC-02BA-45E0-83A6-575F689466EC}" dt="2021-09-29T12:06:50.958" v="355" actId="20577"/>
        <pc:sldMkLst>
          <pc:docMk/>
          <pc:sldMk cId="1379107753" sldId="260"/>
        </pc:sldMkLst>
        <pc:spChg chg="mod">
          <ac:chgData name="John" userId="91bad427-415d-44c5-aef4-3edff4227cc6" providerId="ADAL" clId="{9F5B18BC-02BA-45E0-83A6-575F689466EC}" dt="2021-09-29T12:06:50.958" v="355" actId="20577"/>
          <ac:spMkLst>
            <pc:docMk/>
            <pc:sldMk cId="1379107753" sldId="260"/>
            <ac:spMk id="3" creationId="{84AB96AE-25F2-4033-9EA6-7A7E145BB412}"/>
          </ac:spMkLst>
        </pc:spChg>
      </pc:sldChg>
      <pc:sldChg chg="modSp mod">
        <pc:chgData name="John" userId="91bad427-415d-44c5-aef4-3edff4227cc6" providerId="ADAL" clId="{9F5B18BC-02BA-45E0-83A6-575F689466EC}" dt="2021-09-29T12:02:25.447" v="29" actId="20577"/>
        <pc:sldMkLst>
          <pc:docMk/>
          <pc:sldMk cId="2773243432" sldId="261"/>
        </pc:sldMkLst>
        <pc:spChg chg="mod">
          <ac:chgData name="John" userId="91bad427-415d-44c5-aef4-3edff4227cc6" providerId="ADAL" clId="{9F5B18BC-02BA-45E0-83A6-575F689466EC}" dt="2021-09-29T12:02:25.447" v="29" actId="20577"/>
          <ac:spMkLst>
            <pc:docMk/>
            <pc:sldMk cId="2773243432" sldId="261"/>
            <ac:spMk id="2" creationId="{C8A5D258-E053-4586-BE5E-F6E6F58F72A2}"/>
          </ac:spMkLst>
        </pc:spChg>
      </pc:sldChg>
      <pc:sldChg chg="modSp mod">
        <pc:chgData name="John" userId="91bad427-415d-44c5-aef4-3edff4227cc6" providerId="ADAL" clId="{9F5B18BC-02BA-45E0-83A6-575F689466EC}" dt="2021-09-29T12:02:11.555" v="20" actId="20577"/>
        <pc:sldMkLst>
          <pc:docMk/>
          <pc:sldMk cId="353927188" sldId="262"/>
        </pc:sldMkLst>
        <pc:spChg chg="mod">
          <ac:chgData name="John" userId="91bad427-415d-44c5-aef4-3edff4227cc6" providerId="ADAL" clId="{9F5B18BC-02BA-45E0-83A6-575F689466EC}" dt="2021-09-29T12:02:11.555" v="20" actId="20577"/>
          <ac:spMkLst>
            <pc:docMk/>
            <pc:sldMk cId="353927188" sldId="262"/>
            <ac:spMk id="2" creationId="{D1DE1BE0-BC7F-46D8-80F1-B85F15298F0B}"/>
          </ac:spMkLst>
        </pc:spChg>
      </pc:sldChg>
      <pc:sldChg chg="modSp mod">
        <pc:chgData name="John" userId="91bad427-415d-44c5-aef4-3edff4227cc6" providerId="ADAL" clId="{9F5B18BC-02BA-45E0-83A6-575F689466EC}" dt="2021-09-29T12:02:03.097" v="17" actId="27636"/>
        <pc:sldMkLst>
          <pc:docMk/>
          <pc:sldMk cId="2843936823" sldId="263"/>
        </pc:sldMkLst>
        <pc:spChg chg="mod">
          <ac:chgData name="John" userId="91bad427-415d-44c5-aef4-3edff4227cc6" providerId="ADAL" clId="{9F5B18BC-02BA-45E0-83A6-575F689466EC}" dt="2021-09-29T12:02:03.097" v="17" actId="27636"/>
          <ac:spMkLst>
            <pc:docMk/>
            <pc:sldMk cId="2843936823" sldId="263"/>
            <ac:spMk id="2" creationId="{D81BC7CF-773A-42F4-8809-8DAC3944C578}"/>
          </ac:spMkLst>
        </pc:spChg>
      </pc:sldChg>
      <pc:sldChg chg="modSp mod">
        <pc:chgData name="John" userId="91bad427-415d-44c5-aef4-3edff4227cc6" providerId="ADAL" clId="{9F5B18BC-02BA-45E0-83A6-575F689466EC}" dt="2021-09-29T12:01:57.909" v="9" actId="20577"/>
        <pc:sldMkLst>
          <pc:docMk/>
          <pc:sldMk cId="775994657" sldId="264"/>
        </pc:sldMkLst>
        <pc:spChg chg="mod">
          <ac:chgData name="John" userId="91bad427-415d-44c5-aef4-3edff4227cc6" providerId="ADAL" clId="{9F5B18BC-02BA-45E0-83A6-575F689466EC}" dt="2021-09-29T12:01:57.909" v="9" actId="20577"/>
          <ac:spMkLst>
            <pc:docMk/>
            <pc:sldMk cId="775994657" sldId="264"/>
            <ac:spMk id="2" creationId="{5425906C-CE6B-416E-BE15-F73F2DF64523}"/>
          </ac:spMkLst>
        </pc:spChg>
      </pc:sldChg>
      <pc:sldChg chg="modSp mod">
        <pc:chgData name="John" userId="91bad427-415d-44c5-aef4-3edff4227cc6" providerId="ADAL" clId="{9F5B18BC-02BA-45E0-83A6-575F689466EC}" dt="2021-09-29T12:15:06.587" v="738" actId="20577"/>
        <pc:sldMkLst>
          <pc:docMk/>
          <pc:sldMk cId="886867643" sldId="265"/>
        </pc:sldMkLst>
        <pc:spChg chg="mod">
          <ac:chgData name="John" userId="91bad427-415d-44c5-aef4-3edff4227cc6" providerId="ADAL" clId="{9F5B18BC-02BA-45E0-83A6-575F689466EC}" dt="2021-09-29T12:01:49.230" v="6" actId="20577"/>
          <ac:spMkLst>
            <pc:docMk/>
            <pc:sldMk cId="886867643" sldId="265"/>
            <ac:spMk id="7" creationId="{3008F9D2-C2C2-4ECA-A5BF-D01AA04F04B5}"/>
          </ac:spMkLst>
        </pc:spChg>
        <pc:spChg chg="mod">
          <ac:chgData name="John" userId="91bad427-415d-44c5-aef4-3edff4227cc6" providerId="ADAL" clId="{9F5B18BC-02BA-45E0-83A6-575F689466EC}" dt="2021-09-29T12:15:06.587" v="738" actId="20577"/>
          <ac:spMkLst>
            <pc:docMk/>
            <pc:sldMk cId="886867643" sldId="265"/>
            <ac:spMk id="8" creationId="{8BEB46D4-A4CB-4D4E-9EC6-D169284CD4E7}"/>
          </ac:spMkLst>
        </pc:spChg>
      </pc:sldChg>
    </pc:docChg>
  </pc:docChgLst>
  <pc:docChgLst>
    <pc:chgData name="Rachel Menzies" userId="S::rachel.menzies@nefuturesutc.co.uk::515a4347-66f7-4c43-9fd9-dda11d3cd375" providerId="AD" clId="Web-{A09A5D19-6FA6-FB4B-F99A-AB3E997746AA}"/>
    <pc:docChg chg="modSld">
      <pc:chgData name="Rachel Menzies" userId="S::rachel.menzies@nefuturesutc.co.uk::515a4347-66f7-4c43-9fd9-dda11d3cd375" providerId="AD" clId="Web-{A09A5D19-6FA6-FB4B-F99A-AB3E997746AA}" dt="2021-09-30T11:05:07.052" v="7" actId="20577"/>
      <pc:docMkLst>
        <pc:docMk/>
      </pc:docMkLst>
      <pc:sldChg chg="modSp">
        <pc:chgData name="Rachel Menzies" userId="S::rachel.menzies@nefuturesutc.co.uk::515a4347-66f7-4c43-9fd9-dda11d3cd375" providerId="AD" clId="Web-{A09A5D19-6FA6-FB4B-F99A-AB3E997746AA}" dt="2021-09-30T11:05:07.052" v="7" actId="20577"/>
        <pc:sldMkLst>
          <pc:docMk/>
          <pc:sldMk cId="775994657" sldId="264"/>
        </pc:sldMkLst>
        <pc:spChg chg="mod">
          <ac:chgData name="Rachel Menzies" userId="S::rachel.menzies@nefuturesutc.co.uk::515a4347-66f7-4c43-9fd9-dda11d3cd375" providerId="AD" clId="Web-{A09A5D19-6FA6-FB4B-F99A-AB3E997746AA}" dt="2021-09-30T11:05:07.052" v="7" actId="20577"/>
          <ac:spMkLst>
            <pc:docMk/>
            <pc:sldMk cId="775994657" sldId="264"/>
            <ac:spMk id="4" creationId="{D4F8FA96-8C01-4057-9EC9-D5DF76A6F1A7}"/>
          </ac:spMkLst>
        </pc:spChg>
      </pc:sldChg>
    </pc:docChg>
  </pc:docChgLst>
  <pc:docChgLst>
    <pc:chgData name="Rachel Menzies" userId="S::rachel.menzies@nefuturesutc.co.uk::515a4347-66f7-4c43-9fd9-dda11d3cd375" providerId="AD" clId="Web-{AE5E7BAF-DCB6-69E3-59AB-56B1DF21EA49}"/>
    <pc:docChg chg="modSld">
      <pc:chgData name="Rachel Menzies" userId="S::rachel.menzies@nefuturesutc.co.uk::515a4347-66f7-4c43-9fd9-dda11d3cd375" providerId="AD" clId="Web-{AE5E7BAF-DCB6-69E3-59AB-56B1DF21EA49}" dt="2021-10-03T15:41:30.921" v="1" actId="20577"/>
      <pc:docMkLst>
        <pc:docMk/>
      </pc:docMkLst>
      <pc:sldChg chg="modSp">
        <pc:chgData name="Rachel Menzies" userId="S::rachel.menzies@nefuturesutc.co.uk::515a4347-66f7-4c43-9fd9-dda11d3cd375" providerId="AD" clId="Web-{AE5E7BAF-DCB6-69E3-59AB-56B1DF21EA49}" dt="2021-10-03T15:41:30.921" v="1" actId="20577"/>
        <pc:sldMkLst>
          <pc:docMk/>
          <pc:sldMk cId="4132713199" sldId="258"/>
        </pc:sldMkLst>
        <pc:spChg chg="mod">
          <ac:chgData name="Rachel Menzies" userId="S::rachel.menzies@nefuturesutc.co.uk::515a4347-66f7-4c43-9fd9-dda11d3cd375" providerId="AD" clId="Web-{AE5E7BAF-DCB6-69E3-59AB-56B1DF21EA49}" dt="2021-10-03T15:41:30.921" v="1" actId="20577"/>
          <ac:spMkLst>
            <pc:docMk/>
            <pc:sldMk cId="4132713199" sldId="258"/>
            <ac:spMk id="3" creationId="{137C04AF-B7DD-48BB-B6B2-DE1B6F16ACAC}"/>
          </ac:spMkLst>
        </pc:spChg>
      </pc:sldChg>
    </pc:docChg>
  </pc:docChgLst>
  <pc:docChgLst>
    <pc:chgData name="John Pattison" userId="S::john.pattison@nefuturesutc.co.uk::91bad427-415d-44c5-aef4-3edff4227cc6" providerId="AD" clId="Web-{D07BF91F-CE3D-4755-B6CE-3128EAD2375A}"/>
    <pc:docChg chg="modSld">
      <pc:chgData name="John Pattison" userId="S::john.pattison@nefuturesutc.co.uk::91bad427-415d-44c5-aef4-3edff4227cc6" providerId="AD" clId="Web-{D07BF91F-CE3D-4755-B6CE-3128EAD2375A}" dt="2021-10-03T10:23:55.515" v="4" actId="20577"/>
      <pc:docMkLst>
        <pc:docMk/>
      </pc:docMkLst>
      <pc:sldChg chg="modSp">
        <pc:chgData name="John Pattison" userId="S::john.pattison@nefuturesutc.co.uk::91bad427-415d-44c5-aef4-3edff4227cc6" providerId="AD" clId="Web-{D07BF91F-CE3D-4755-B6CE-3128EAD2375A}" dt="2021-10-03T10:23:55.515" v="4" actId="20577"/>
        <pc:sldMkLst>
          <pc:docMk/>
          <pc:sldMk cId="886867643" sldId="265"/>
        </pc:sldMkLst>
        <pc:spChg chg="mod">
          <ac:chgData name="John Pattison" userId="S::john.pattison@nefuturesutc.co.uk::91bad427-415d-44c5-aef4-3edff4227cc6" providerId="AD" clId="Web-{D07BF91F-CE3D-4755-B6CE-3128EAD2375A}" dt="2021-10-03T10:23:55.515" v="4" actId="20577"/>
          <ac:spMkLst>
            <pc:docMk/>
            <pc:sldMk cId="886867643" sldId="265"/>
            <ac:spMk id="8" creationId="{8BEB46D4-A4CB-4D4E-9EC6-D169284CD4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39261-8560-45DE-9ED9-88505A993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7AC5E-35F3-4FD0-A56C-269836880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5A3DA-FC15-4FD4-B98E-58B5DEE0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B7038-9325-4F2B-A31F-A6DC24CE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7C2CA-4F93-4DF7-BE78-C860DE47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43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1FAF-9DFD-4F70-AD53-645B603E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3FCCF-32F1-4F0C-ABC5-DE73A6BB3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4BBE3-803E-4894-B1DF-DA49F585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239A6-5AC2-46B2-BD69-D07FA46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EF7D-EA5A-42D1-96AB-D2A3B921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6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0CAA9B-4CD9-462C-981C-1F9D592A85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2E18F-4F32-4198-B5F9-BCA55A08B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81D64-00AE-440D-A6AF-DAA71F38B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4EC12-E2C6-4DB9-B0E4-C4DC6E20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2A0F-EE47-45CD-81F4-CB807125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271E-90EB-48D5-ACB5-3E79A458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9D975-6035-44CC-AF15-595DD6F3F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6A54C-71D1-44DE-865B-0AA0CA89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7DC5C-98E6-4C83-BA33-8E783621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2C5BD-2DC1-4559-8DA7-FB3F39F54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87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9B935-E77D-4B52-9CEC-3C701ED7C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AEDDD-0FD8-4CB7-A91D-4F5904366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8A79A-24FF-4E5A-B372-2D212C5CF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03690-A5CA-4EF8-B12C-C1EC1A40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AE08B-1FBD-4C1B-8699-AE76F2FB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40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AFCF-2C8F-481D-AFF7-63FB1E6E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BB3FC-8754-4488-A7DD-122A9DF1F9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36D36-9ABE-4568-92BE-E0DEFE1BB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9F15B-64B2-4696-8CD6-CFD296E3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A930B-FD46-429F-959D-543BB1CB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B4B6-3EB8-4749-A248-F10B34EE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6954-00BD-496D-AC76-5B333B45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485CA-8EC0-4D5D-8BF4-10A90CFA5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D9946-23A2-4CC6-8EC8-832725647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3255C2-2115-4B85-A8D6-330F27092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0382D-3006-4794-BFBC-F571EDED1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EBA2F7-08AE-4DEF-911B-19279586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17685-58D5-4F98-94E6-0D950764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A79DD0-5C3C-4C61-82FD-B8E48B38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9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086B-CC00-4218-8DAD-B6A3ECD9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FCD69B-86AF-45F6-AC60-C074ECE26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BD591-1D63-40A1-BBD8-928A4556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7D4443-E698-4620-854B-1A8E4C0B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9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0CC69-A39C-4E1F-A591-448914D9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6C675-8CDD-4ED6-B11C-C75A194F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09BE-0DB8-4270-96B0-2702EFFB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0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7CFD-D7F5-4055-93F3-88EFDE8A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F23D-3509-4263-9DE6-7B0E0AD75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DF0F4-DE2A-436F-A971-E269DFA8C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95DCD-FFE8-4448-AF1F-8B0EC13F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C8FB7-875D-49E3-9112-CA1FDD3F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F93FF-5830-48DF-B47C-A3DFD658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0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90716-F342-462A-80CB-CCDACC8B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92BE3-5B28-4FF4-8FB3-48A0FB865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CA0E0-6916-4E4C-9335-5DA37C662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4EEF7-10F0-4737-8CA3-710FDDEF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6C12D-C2E5-4383-97A4-355F9167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1C1E8-14E0-400B-8207-11C26EB1D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7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5D11F-AB91-421F-B1E7-37637344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876B2-1D8F-401C-8102-00C8DCEB4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D61D7-373C-4B5D-B4EE-BD02A9C72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F64F-9A6E-4D06-82B8-DC955B2A721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69702-FE97-4984-8954-47CDCF3BF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DC12C-C8B5-4A47-A583-A1943A809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E7E83-3713-424A-9FA6-4DAC35AD6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4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946A6-BA7D-435A-AB5E-2500D54898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Harmful Sexual </a:t>
            </a:r>
            <a:r>
              <a:rPr lang="en-US" b="1" dirty="0" err="1" smtClean="0">
                <a:solidFill>
                  <a:srgbClr val="260262"/>
                </a:solidFill>
              </a:rPr>
              <a:t>Behaviour</a:t>
            </a:r>
            <a:r>
              <a:rPr lang="en-US" b="1" dirty="0" smtClean="0">
                <a:solidFill>
                  <a:srgbClr val="260262"/>
                </a:solidFill>
              </a:rPr>
              <a:t> (HSB)</a:t>
            </a:r>
            <a:endParaRPr lang="en-GB" b="1" dirty="0">
              <a:solidFill>
                <a:srgbClr val="26026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97265-7A71-4904-A1CC-95271577F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 awareness assembly</a:t>
            </a:r>
          </a:p>
          <a:p>
            <a:r>
              <a:rPr lang="en-US" sz="2800" smtClean="0"/>
              <a:t>September 2022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2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C9E0-D21D-40B7-8FC7-10B27478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What </a:t>
            </a:r>
            <a:r>
              <a:rPr lang="en-US" b="1" dirty="0" smtClean="0">
                <a:solidFill>
                  <a:srgbClr val="260262"/>
                </a:solidFill>
              </a:rPr>
              <a:t>can we do?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B96AE-25F2-4033-9EA6-7A7E145BB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60262"/>
                </a:solidFill>
              </a:rPr>
              <a:t>What the UTC is doing</a:t>
            </a:r>
          </a:p>
          <a:p>
            <a:pPr lvl="1"/>
            <a:r>
              <a:rPr lang="en-US" dirty="0" smtClean="0"/>
              <a:t>Enhanced Personal Development lessons – healthy relationships, consent, sexting. </a:t>
            </a:r>
          </a:p>
          <a:p>
            <a:pPr lvl="1"/>
            <a:r>
              <a:rPr lang="en-US" dirty="0" smtClean="0"/>
              <a:t>Staff training</a:t>
            </a:r>
          </a:p>
          <a:p>
            <a:r>
              <a:rPr lang="en-US" b="1" dirty="0" smtClean="0">
                <a:solidFill>
                  <a:srgbClr val="260262"/>
                </a:solidFill>
              </a:rPr>
              <a:t>What students </a:t>
            </a:r>
            <a:r>
              <a:rPr lang="en-US" b="1" dirty="0">
                <a:solidFill>
                  <a:srgbClr val="260262"/>
                </a:solidFill>
              </a:rPr>
              <a:t>can </a:t>
            </a:r>
            <a:r>
              <a:rPr lang="en-US" b="1" dirty="0" smtClean="0">
                <a:solidFill>
                  <a:srgbClr val="260262"/>
                </a:solidFill>
              </a:rPr>
              <a:t>do</a:t>
            </a:r>
            <a:endParaRPr lang="en-US" b="1" dirty="0">
              <a:solidFill>
                <a:srgbClr val="260262"/>
              </a:solidFill>
            </a:endParaRPr>
          </a:p>
          <a:p>
            <a:pPr lvl="1"/>
            <a:r>
              <a:rPr lang="en-US" dirty="0" smtClean="0"/>
              <a:t>If it’s you - </a:t>
            </a:r>
            <a:r>
              <a:rPr lang="en-US" b="1" dirty="0" smtClean="0"/>
              <a:t>stop</a:t>
            </a:r>
          </a:p>
          <a:p>
            <a:pPr lvl="1"/>
            <a:r>
              <a:rPr lang="en-US" dirty="0" smtClean="0"/>
              <a:t>Culture </a:t>
            </a:r>
            <a:r>
              <a:rPr lang="en-US" dirty="0"/>
              <a:t>of “calling it out” / challenging – </a:t>
            </a:r>
            <a:r>
              <a:rPr lang="en-US" i="1" dirty="0"/>
              <a:t>calling it what it is</a:t>
            </a:r>
          </a:p>
          <a:p>
            <a:pPr lvl="1"/>
            <a:r>
              <a:rPr lang="en-US" dirty="0"/>
              <a:t>Do not “</a:t>
            </a:r>
            <a:r>
              <a:rPr lang="en-US" dirty="0" err="1"/>
              <a:t>normalise</a:t>
            </a:r>
            <a:r>
              <a:rPr lang="en-US" dirty="0"/>
              <a:t>” this </a:t>
            </a:r>
            <a:r>
              <a:rPr lang="en-US" dirty="0" err="1"/>
              <a:t>behaviour</a:t>
            </a:r>
            <a:r>
              <a:rPr lang="en-US" dirty="0"/>
              <a:t> because it is common</a:t>
            </a:r>
          </a:p>
          <a:p>
            <a:pPr lvl="1"/>
            <a:r>
              <a:rPr lang="en-US" dirty="0" smtClean="0"/>
              <a:t>Report it!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1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39EE-368C-4160-AF1E-5A093B58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60262"/>
                </a:solidFill>
              </a:rPr>
              <a:t>Context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BF75E-D759-42FF-A86E-2913BC80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260262"/>
                </a:solidFill>
              </a:rPr>
              <a:t>Everyone’s </a:t>
            </a:r>
            <a:r>
              <a:rPr lang="en-GB" b="1" dirty="0" smtClean="0">
                <a:solidFill>
                  <a:srgbClr val="260262"/>
                </a:solidFill>
              </a:rPr>
              <a:t>Invited - </a:t>
            </a:r>
            <a:r>
              <a:rPr lang="en-GB" dirty="0">
                <a:solidFill>
                  <a:srgbClr val="260262"/>
                </a:solidFill>
              </a:rPr>
              <a:t>Founded in June 2020</a:t>
            </a:r>
          </a:p>
          <a:p>
            <a:r>
              <a:rPr lang="en-GB" dirty="0" smtClean="0"/>
              <a:t>more </a:t>
            </a:r>
            <a:r>
              <a:rPr lang="en-GB" dirty="0"/>
              <a:t>than 15,000 anonymous testimonies </a:t>
            </a:r>
          </a:p>
          <a:p>
            <a:r>
              <a:rPr lang="en-GB" dirty="0"/>
              <a:t>Reports of sexual harassment and sexual violence, both in and out of school</a:t>
            </a:r>
          </a:p>
          <a:p>
            <a:pPr marL="0" indent="0">
              <a:buNone/>
            </a:pPr>
            <a:r>
              <a:rPr lang="en-GB" b="1" dirty="0">
                <a:solidFill>
                  <a:srgbClr val="260262"/>
                </a:solidFill>
              </a:rPr>
              <a:t>Ofsted review of sexual abuse in schools and </a:t>
            </a:r>
            <a:r>
              <a:rPr lang="en-GB" b="1" dirty="0" smtClean="0">
                <a:solidFill>
                  <a:srgbClr val="260262"/>
                </a:solidFill>
              </a:rPr>
              <a:t>colleges - </a:t>
            </a:r>
            <a:r>
              <a:rPr lang="en-GB" dirty="0">
                <a:solidFill>
                  <a:srgbClr val="260262"/>
                </a:solidFill>
              </a:rPr>
              <a:t>10 June </a:t>
            </a:r>
            <a:r>
              <a:rPr lang="en-GB" dirty="0" smtClean="0">
                <a:solidFill>
                  <a:srgbClr val="260262"/>
                </a:solidFill>
              </a:rPr>
              <a:t>2021</a:t>
            </a:r>
            <a:endParaRPr lang="en-GB" b="1" dirty="0">
              <a:solidFill>
                <a:srgbClr val="260262"/>
              </a:solidFill>
            </a:endParaRPr>
          </a:p>
          <a:p>
            <a:r>
              <a:rPr lang="en-GB" dirty="0" smtClean="0"/>
              <a:t>32 </a:t>
            </a:r>
            <a:r>
              <a:rPr lang="en-GB" dirty="0"/>
              <a:t>schools and colleges, 900 children and young people</a:t>
            </a:r>
          </a:p>
          <a:p>
            <a:r>
              <a:rPr lang="en-GB" dirty="0" smtClean="0"/>
              <a:t>For many young people, </a:t>
            </a:r>
            <a:r>
              <a:rPr lang="en-GB" b="1" dirty="0" smtClean="0"/>
              <a:t>incidents are so commonplace that they see no point in reporting them</a:t>
            </a:r>
            <a:r>
              <a:rPr lang="en-GB" dirty="0" smtClean="0"/>
              <a:t>. The frequency of harmful sexual behaviours means that some children and young people </a:t>
            </a:r>
            <a:r>
              <a:rPr lang="en-GB" b="1" dirty="0" smtClean="0"/>
              <a:t>consider them normal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260262"/>
                </a:solidFill>
              </a:rPr>
              <a:t>UTC Review of Harmful Sexual Behaviour (HSB) – </a:t>
            </a:r>
            <a:r>
              <a:rPr lang="en-GB" dirty="0" smtClean="0">
                <a:solidFill>
                  <a:srgbClr val="260262"/>
                </a:solidFill>
              </a:rPr>
              <a:t>July 2021</a:t>
            </a:r>
            <a:endParaRPr lang="en-GB" dirty="0">
              <a:solidFill>
                <a:srgbClr val="260262"/>
              </a:solidFill>
            </a:endParaRPr>
          </a:p>
          <a:p>
            <a:r>
              <a:rPr lang="en-US" dirty="0" smtClean="0"/>
              <a:t>All students surveyed, focus groups shared experiences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5D258-E053-4586-BE5E-F6E6F58F7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60262"/>
                </a:solidFill>
              </a:rPr>
              <a:t>Our goal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D981C-52B1-47AA-99E6-E60495CE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“it happens here”</a:t>
            </a:r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dirty="0"/>
              <a:t>a culture where sexual harassment and online sexual abuse are not </a:t>
            </a:r>
            <a:r>
              <a:rPr lang="en-GB" dirty="0" smtClean="0"/>
              <a:t>tolerated.</a:t>
            </a:r>
            <a:endParaRPr lang="en-GB" dirty="0"/>
          </a:p>
          <a:p>
            <a:r>
              <a:rPr lang="en-GB" dirty="0"/>
              <a:t>Identify issues and deal with them </a:t>
            </a:r>
            <a:r>
              <a:rPr lang="en-GB" dirty="0" smtClean="0"/>
              <a:t>early.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2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4831-3248-4A33-9615-659BE518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What is HSB? 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F52FB-2787-4637-BC62-819044ECF0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Non-contact 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C04AF-B7DD-48BB-B6B2-DE1B6F16AC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Sexist name calling</a:t>
            </a:r>
          </a:p>
          <a:p>
            <a:r>
              <a:rPr lang="en-US" dirty="0" err="1"/>
              <a:t>Rumours</a:t>
            </a:r>
            <a:r>
              <a:rPr lang="en-US" dirty="0"/>
              <a:t> about sexual activity</a:t>
            </a:r>
          </a:p>
          <a:p>
            <a:r>
              <a:rPr lang="en-US" dirty="0"/>
              <a:t>Unwanted/inappropriate comments of a sexual nature</a:t>
            </a:r>
          </a:p>
          <a:p>
            <a:r>
              <a:rPr lang="en-US" dirty="0"/>
              <a:t>Being sent pictures/videos you don’t want to see</a:t>
            </a:r>
          </a:p>
          <a:p>
            <a:r>
              <a:rPr lang="en-US" dirty="0"/>
              <a:t>Being put under pressure to provide sexual images</a:t>
            </a:r>
          </a:p>
          <a:p>
            <a:r>
              <a:rPr lang="en-US" dirty="0"/>
              <a:t>Having sexual pictures/videos you sent being shared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D68A5B-E93B-48CE-8068-FF963356E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Contact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52BCD-2552-418C-89C8-BEE0E007B4E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Sexual assault</a:t>
            </a:r>
          </a:p>
          <a:p>
            <a:r>
              <a:rPr lang="en-US" dirty="0" err="1"/>
              <a:t>Pressurised</a:t>
            </a:r>
            <a:r>
              <a:rPr lang="en-US" dirty="0"/>
              <a:t> to do sexual acts</a:t>
            </a:r>
          </a:p>
          <a:p>
            <a:r>
              <a:rPr lang="en-US" dirty="0"/>
              <a:t>Unwanted touching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7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What is </a:t>
            </a:r>
            <a:r>
              <a:rPr lang="en-US" b="1" dirty="0" smtClean="0">
                <a:solidFill>
                  <a:srgbClr val="260262"/>
                </a:solidFill>
              </a:rPr>
              <a:t>HSB</a:t>
            </a:r>
            <a:r>
              <a:rPr lang="en-US" b="1" dirty="0">
                <a:solidFill>
                  <a:srgbClr val="260262"/>
                </a:solidFill>
              </a:rPr>
              <a:t> </a:t>
            </a:r>
            <a:r>
              <a:rPr lang="en-US" b="1" i="1" dirty="0" smtClean="0">
                <a:solidFill>
                  <a:srgbClr val="260262"/>
                </a:solidFill>
              </a:rPr>
              <a:t>not</a:t>
            </a:r>
            <a:r>
              <a:rPr lang="en-US" b="1" dirty="0" smtClean="0">
                <a:solidFill>
                  <a:srgbClr val="260262"/>
                </a:solidFill>
              </a:rPr>
              <a:t>?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Banter</a:t>
            </a:r>
          </a:p>
          <a:p>
            <a:r>
              <a:rPr lang="en-US" dirty="0" smtClean="0"/>
              <a:t>“Boys will be boys”</a:t>
            </a:r>
          </a:p>
          <a:p>
            <a:r>
              <a:rPr lang="en-US" dirty="0" smtClean="0"/>
              <a:t>Harmless</a:t>
            </a:r>
          </a:p>
          <a:p>
            <a:r>
              <a:rPr lang="en-US" dirty="0" smtClean="0"/>
              <a:t>Flirting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7A67-547E-4726-9550-8BD7EE42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Findings: </a:t>
            </a:r>
            <a:r>
              <a:rPr lang="en-US" dirty="0" err="1"/>
              <a:t>sexualised</a:t>
            </a:r>
            <a:r>
              <a:rPr lang="en-US" dirty="0"/>
              <a:t> </a:t>
            </a:r>
            <a:r>
              <a:rPr lang="en-US" dirty="0" smtClean="0"/>
              <a:t>language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4873E-918D-4150-A20E-9BC8C1FD34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260262"/>
                </a:solidFill>
              </a:rPr>
              <a:t>Ofsted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E4E4AE-E7C0-4C92-8ACB-E0506A3ED0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‘slag’ and ‘slut’ were commonplace 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92% of girls and 74% of boys said sexist name-calling happens a lot or sometimes to their peers.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F547C8-60FA-46ED-81C8-C0F20F385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UTC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CA76BC-A8B1-4FD0-8A95-D3E6206851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Focus group: “The students all said they heard [slag] used a lot”</a:t>
            </a:r>
          </a:p>
          <a:p>
            <a:pPr marL="0" indent="0">
              <a:buNone/>
            </a:pPr>
            <a:r>
              <a:rPr lang="en-GB" b="1" dirty="0"/>
              <a:t>In our survey, respondents said that sexist name-calling happens:</a:t>
            </a:r>
          </a:p>
          <a:p>
            <a:r>
              <a:rPr lang="en-GB" dirty="0"/>
              <a:t>Everyday 0%</a:t>
            </a:r>
          </a:p>
          <a:p>
            <a:r>
              <a:rPr lang="en-GB" dirty="0"/>
              <a:t>Weekly 12.5%</a:t>
            </a:r>
          </a:p>
          <a:p>
            <a:r>
              <a:rPr lang="en-GB" dirty="0"/>
              <a:t>Once a month 7.1%</a:t>
            </a:r>
          </a:p>
          <a:p>
            <a:r>
              <a:rPr lang="en-GB" dirty="0"/>
              <a:t>Less than once a month 26.8%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997575" y="2275840"/>
            <a:ext cx="0" cy="3677920"/>
          </a:xfrm>
          <a:prstGeom prst="line">
            <a:avLst/>
          </a:prstGeom>
          <a:ln w="19050">
            <a:solidFill>
              <a:srgbClr val="2602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E1BE0-BC7F-46D8-80F1-B85F152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20212" cy="1325563"/>
          </a:xfrm>
        </p:spPr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Findings: </a:t>
            </a:r>
            <a:r>
              <a:rPr lang="en-US" dirty="0" err="1"/>
              <a:t>rumours</a:t>
            </a:r>
            <a:r>
              <a:rPr lang="en-US" dirty="0"/>
              <a:t> about sexual </a:t>
            </a:r>
            <a:r>
              <a:rPr lang="en-US" dirty="0" smtClean="0"/>
              <a:t>activity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66E3D-107E-40BF-A34A-40E5DE8E17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260262"/>
                </a:solidFill>
              </a:rPr>
              <a:t>Ofsted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C50BF7-639B-480B-9A26-B6935D242B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81% of students said this happened in school.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98F6A-6CA7-443C-9016-50D21590C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UTC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B01EF-70AC-428F-AD33-5B4E4CE00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451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Focus group: “</a:t>
            </a:r>
            <a:r>
              <a:rPr lang="en-GB" dirty="0"/>
              <a:t>The students told me this was </a:t>
            </a:r>
            <a:r>
              <a:rPr lang="en-GB" dirty="0" smtClean="0"/>
              <a:t>common”</a:t>
            </a:r>
          </a:p>
          <a:p>
            <a:pPr marL="0" indent="0">
              <a:buNone/>
            </a:pPr>
            <a:r>
              <a:rPr lang="en-GB" b="1" dirty="0" smtClean="0"/>
              <a:t>In </a:t>
            </a:r>
            <a:r>
              <a:rPr lang="en-GB" b="1" dirty="0"/>
              <a:t>our survey, respondents said that rumours about sexual activity happens:</a:t>
            </a:r>
          </a:p>
          <a:p>
            <a:r>
              <a:rPr lang="en-GB" dirty="0"/>
              <a:t>Everyday 1.8%</a:t>
            </a:r>
          </a:p>
          <a:p>
            <a:r>
              <a:rPr lang="en-GB" dirty="0"/>
              <a:t>Weekly 17.9%</a:t>
            </a:r>
          </a:p>
          <a:p>
            <a:r>
              <a:rPr lang="en-GB" dirty="0"/>
              <a:t>Once a month 14.3%</a:t>
            </a:r>
          </a:p>
          <a:p>
            <a:r>
              <a:rPr lang="en-GB" dirty="0"/>
              <a:t>Less than once a month 12.5%</a:t>
            </a:r>
          </a:p>
          <a:p>
            <a:r>
              <a:rPr lang="en-GB" dirty="0"/>
              <a:t>Never 32.1%</a:t>
            </a:r>
          </a:p>
          <a:p>
            <a:r>
              <a:rPr lang="en-GB" dirty="0"/>
              <a:t>Not sure 21.4%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997575" y="2275840"/>
            <a:ext cx="0" cy="3677920"/>
          </a:xfrm>
          <a:prstGeom prst="line">
            <a:avLst/>
          </a:prstGeom>
          <a:ln w="19050">
            <a:solidFill>
              <a:srgbClr val="2602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BC7CF-773A-42F4-8809-8DAC3944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292" y="365125"/>
            <a:ext cx="9818254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260262"/>
                </a:solidFill>
              </a:rPr>
              <a:t>Findings: </a:t>
            </a:r>
            <a:r>
              <a:rPr lang="en-GB" dirty="0"/>
              <a:t>unwanted comments or inappropriate comments of a sexual nature.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7D0BC-579F-4E28-AE3A-570B79FA86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260262"/>
                </a:solidFill>
              </a:rPr>
              <a:t>Ofsted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4C331-50EF-41A9-99A4-89C216A6AE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80% of students said yes.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84AAA-0E24-4686-8806-0F955301C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UTC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315526-8972-446C-A466-4CD6433F6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0712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Focus group: “students had heard these kind of comments before but they had been directed at other students not at themselves.”</a:t>
            </a:r>
          </a:p>
          <a:p>
            <a:pPr marL="0" indent="0">
              <a:buNone/>
            </a:pPr>
            <a:r>
              <a:rPr lang="en-GB" b="1" dirty="0"/>
              <a:t>Respondents said that sexist name-calling happens:</a:t>
            </a:r>
          </a:p>
          <a:p>
            <a:r>
              <a:rPr lang="en-GB" dirty="0"/>
              <a:t>Everyday 1.8%</a:t>
            </a:r>
          </a:p>
          <a:p>
            <a:r>
              <a:rPr lang="en-GB" dirty="0"/>
              <a:t>Weekly 12.5%</a:t>
            </a:r>
          </a:p>
          <a:p>
            <a:r>
              <a:rPr lang="en-GB" dirty="0"/>
              <a:t>Once a month 5.4%</a:t>
            </a:r>
          </a:p>
          <a:p>
            <a:r>
              <a:rPr lang="en-GB" dirty="0"/>
              <a:t>Less than once a month 8.9%</a:t>
            </a:r>
          </a:p>
          <a:p>
            <a:r>
              <a:rPr lang="en-GB" dirty="0"/>
              <a:t>Never 41.1%</a:t>
            </a:r>
          </a:p>
          <a:p>
            <a:r>
              <a:rPr lang="en-GB" dirty="0"/>
              <a:t>Not sure 30.4%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997575" y="2275840"/>
            <a:ext cx="0" cy="3677920"/>
          </a:xfrm>
          <a:prstGeom prst="line">
            <a:avLst/>
          </a:prstGeom>
          <a:ln w="19050">
            <a:solidFill>
              <a:srgbClr val="2602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9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5906C-CE6B-416E-BE15-F73F2DF6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0262"/>
                </a:solidFill>
              </a:rPr>
              <a:t>Findings:</a:t>
            </a:r>
            <a:r>
              <a:rPr lang="en-US" dirty="0"/>
              <a:t> Online sexual </a:t>
            </a:r>
            <a:r>
              <a:rPr lang="en-US" dirty="0" smtClean="0"/>
              <a:t>harassment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4FBD-6590-46B8-9CCF-0FA499895E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260262"/>
                </a:solidFill>
              </a:rPr>
              <a:t>Ofsted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8FA96-8C01-4057-9EC9-D5DF76A6F1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Nearly 90% of girls, and nearly 50% of boys, said being sent explicit pictures or videos of things they did not want to see happens a lot or sometimes to them or their peers.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73FD2-4512-4343-A80A-B160E3D6E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260262"/>
                </a:solidFill>
              </a:rPr>
              <a:t>UTC</a:t>
            </a:r>
            <a:endParaRPr lang="en-GB" dirty="0">
              <a:solidFill>
                <a:srgbClr val="26026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23819-C047-4037-B623-2AAEECB70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912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In </a:t>
            </a:r>
            <a:r>
              <a:rPr lang="en-GB" b="1" dirty="0"/>
              <a:t>our survey, respondents said that images being shared without consent happens:</a:t>
            </a:r>
          </a:p>
          <a:p>
            <a:r>
              <a:rPr lang="en-GB" dirty="0"/>
              <a:t>Everyday 0%</a:t>
            </a:r>
          </a:p>
          <a:p>
            <a:r>
              <a:rPr lang="en-GB" dirty="0"/>
              <a:t>Weekly 0%</a:t>
            </a:r>
          </a:p>
          <a:p>
            <a:r>
              <a:rPr lang="en-GB" dirty="0"/>
              <a:t>Once a month 3.6%</a:t>
            </a:r>
          </a:p>
          <a:p>
            <a:r>
              <a:rPr lang="en-GB" dirty="0"/>
              <a:t>Less than once a month 5.4%</a:t>
            </a:r>
          </a:p>
          <a:p>
            <a:r>
              <a:rPr lang="en-GB" dirty="0"/>
              <a:t>Never 67.9%</a:t>
            </a:r>
          </a:p>
          <a:p>
            <a:r>
              <a:rPr lang="en-GB" dirty="0"/>
              <a:t>Not sure 23.2%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6" y="0"/>
            <a:ext cx="1717964" cy="171796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997575" y="2275840"/>
            <a:ext cx="0" cy="3677920"/>
          </a:xfrm>
          <a:prstGeom prst="line">
            <a:avLst/>
          </a:prstGeom>
          <a:ln w="19050">
            <a:solidFill>
              <a:srgbClr val="2602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9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3813281CACA84BB8C6EE40E2A92B16" ma:contentTypeVersion="14" ma:contentTypeDescription="Create a new document." ma:contentTypeScope="" ma:versionID="688a84a0e79be76305205aa34ecf4dbc">
  <xsd:schema xmlns:xsd="http://www.w3.org/2001/XMLSchema" xmlns:xs="http://www.w3.org/2001/XMLSchema" xmlns:p="http://schemas.microsoft.com/office/2006/metadata/properties" xmlns:ns3="e3162cfd-aaab-4664-bdea-80b120c8b211" xmlns:ns4="c5748f03-9f52-45ba-9369-b6b41c08d3f2" targetNamespace="http://schemas.microsoft.com/office/2006/metadata/properties" ma:root="true" ma:fieldsID="b2a3e17818104ffc1b7d26894c67da55" ns3:_="" ns4:_="">
    <xsd:import namespace="e3162cfd-aaab-4664-bdea-80b120c8b211"/>
    <xsd:import namespace="c5748f03-9f52-45ba-9369-b6b41c08d3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62cfd-aaab-4664-bdea-80b120c8b2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748f03-9f52-45ba-9369-b6b41c08d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33FDCC-A5F1-45A1-843C-55471AE627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6798A-F1D3-4AD4-BE1A-2F1DC47B56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162cfd-aaab-4664-bdea-80b120c8b211"/>
    <ds:schemaRef ds:uri="c5748f03-9f52-45ba-9369-b6b41c08d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23FEBD-8FB2-4752-BF79-DB6BA49443D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3162cfd-aaab-4664-bdea-80b120c8b211"/>
    <ds:schemaRef ds:uri="http://purl.org/dc/elements/1.1/"/>
    <ds:schemaRef ds:uri="http://schemas.microsoft.com/office/2006/metadata/properties"/>
    <ds:schemaRef ds:uri="c5748f03-9f52-45ba-9369-b6b41c08d3f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584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Harmful Sexual Behaviour (HSB)</vt:lpstr>
      <vt:lpstr>Context</vt:lpstr>
      <vt:lpstr>Our goal</vt:lpstr>
      <vt:lpstr>What is HSB? </vt:lpstr>
      <vt:lpstr>What is HSB not?</vt:lpstr>
      <vt:lpstr>Findings: sexualised language</vt:lpstr>
      <vt:lpstr>Findings: rumours about sexual activity</vt:lpstr>
      <vt:lpstr>Findings: unwanted comments or inappropriate comments of a sexual nature. </vt:lpstr>
      <vt:lpstr>Findings: Online sexual harassment</vt:lpstr>
      <vt:lpstr>What can we do?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Harmful Sexual Behaviour</dc:title>
  <dc:creator>John</dc:creator>
  <cp:lastModifiedBy>John Pattison</cp:lastModifiedBy>
  <cp:revision>37</cp:revision>
  <dcterms:created xsi:type="dcterms:W3CDTF">2021-09-29T11:10:45Z</dcterms:created>
  <dcterms:modified xsi:type="dcterms:W3CDTF">2022-09-27T07:25:48Z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0x010100FA3813281CACA84BB8C6EE40E2A92B16</vt:lpwstr>
  </property>
</Properties>
</file>